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62" r:id="rId4"/>
    <p:sldId id="263" r:id="rId5"/>
    <p:sldId id="259" r:id="rId6"/>
    <p:sldId id="265" r:id="rId7"/>
    <p:sldId id="266" r:id="rId8"/>
    <p:sldId id="258" r:id="rId9"/>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2"/>
    <p:restoredTop sz="94828"/>
  </p:normalViewPr>
  <p:slideViewPr>
    <p:cSldViewPr snapToGrid="0" snapToObjects="1">
      <p:cViewPr>
        <p:scale>
          <a:sx n="150" d="100"/>
          <a:sy n="150" d="100"/>
        </p:scale>
        <p:origin x="26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8056"/>
          </a:xfrm>
          <a:prstGeom prst="rect">
            <a:avLst/>
          </a:prstGeom>
        </p:spPr>
        <p:txBody>
          <a:bodyPr vert="horz" lIns="91427" tIns="45714" rIns="91427" bIns="45714" rtlCol="0"/>
          <a:lstStyle>
            <a:lvl1pPr algn="r">
              <a:defRPr sz="1200"/>
            </a:lvl1pPr>
          </a:lstStyle>
          <a:p>
            <a:fld id="{A2B48D2E-0C45-814B-B392-7113483E373D}" type="datetimeFigureOut">
              <a:rPr kumimoji="1" lang="ja-JP" altLang="en-US" smtClean="0"/>
              <a:t>2020/3/16</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8038"/>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27" tIns="45714" rIns="91427" bIns="45714" rtlCol="0" anchor="b"/>
          <a:lstStyle>
            <a:lvl1pPr algn="r">
              <a:defRPr sz="1200"/>
            </a:lvl1pPr>
          </a:lstStyle>
          <a:p>
            <a:fld id="{13942C68-FCB1-B947-8917-4F082FD6AA2C}" type="slidenum">
              <a:rPr kumimoji="1" lang="ja-JP" altLang="en-US" smtClean="0"/>
              <a:t>‹#›</a:t>
            </a:fld>
            <a:endParaRPr kumimoji="1" lang="ja-JP" altLang="en-US"/>
          </a:p>
        </p:txBody>
      </p:sp>
    </p:spTree>
    <p:extLst>
      <p:ext uri="{BB962C8B-B14F-4D97-AF65-F5344CB8AC3E}">
        <p14:creationId xmlns:p14="http://schemas.microsoft.com/office/powerpoint/2010/main" val="11935970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942C68-FCB1-B947-8917-4F082FD6AA2C}" type="slidenum">
              <a:rPr kumimoji="1" lang="ja-JP" altLang="en-US" smtClean="0"/>
              <a:t>2</a:t>
            </a:fld>
            <a:endParaRPr kumimoji="1" lang="ja-JP" altLang="en-US"/>
          </a:p>
        </p:txBody>
      </p:sp>
    </p:spTree>
    <p:extLst>
      <p:ext uri="{BB962C8B-B14F-4D97-AF65-F5344CB8AC3E}">
        <p14:creationId xmlns:p14="http://schemas.microsoft.com/office/powerpoint/2010/main" val="303171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938FB-C302-F84E-BE7D-0DB692CB0988}" type="datetimeFigureOut">
              <a:rPr kumimoji="1" lang="ja-JP" altLang="en-US" smtClean="0"/>
              <a:t>2020/3/16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19F247-7487-B94F-A47D-339D025DE00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8938FB-C302-F84E-BE7D-0DB692CB0988}" type="datetimeFigureOut">
              <a:rPr kumimoji="1" lang="ja-JP" altLang="en-US" smtClean="0"/>
              <a:t>2020/3/16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019F247-7487-B94F-A47D-339D025DE000}" type="slidenum">
              <a:rPr kumimoji="1" lang="ja-JP" altLang="en-US" smtClean="0"/>
              <a:t>‹#›</a:t>
            </a:fld>
            <a:endParaRPr kumimoji="1" lang="ja-JP" altLang="en-US"/>
          </a:p>
        </p:txBody>
      </p:sp>
    </p:spTree>
    <p:extLst>
      <p:ext uri="{BB962C8B-B14F-4D97-AF65-F5344CB8AC3E}">
        <p14:creationId xmlns:p14="http://schemas.microsoft.com/office/powerpoint/2010/main" val="2138972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67040" y="2469926"/>
            <a:ext cx="1688324"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200">
                <a:solidFill>
                  <a:srgbClr val="FFFFFF"/>
                </a:solidFill>
                <a:latin typeface="Calibri" charset="0"/>
                <a:ea typeface="ＭＳ Ｐゴシック" charset="0"/>
                <a:cs typeface="ＭＳ Ｐゴシック" charset="0"/>
              </a:rPr>
              <a:t>身に付ける資質・能力</a:t>
            </a:r>
            <a:endParaRPr lang="en-US" altLang="ja-JP" sz="1200" dirty="0">
              <a:solidFill>
                <a:srgbClr val="FFFFFF"/>
              </a:solidFill>
              <a:latin typeface="Calibri" charset="0"/>
              <a:ea typeface="ＭＳ Ｐゴシック" charset="0"/>
              <a:cs typeface="ＭＳ Ｐゴシック" charset="0"/>
            </a:endParaRPr>
          </a:p>
        </p:txBody>
      </p:sp>
      <p:sp>
        <p:nvSpPr>
          <p:cNvPr id="4" name="角丸四角形 3"/>
          <p:cNvSpPr/>
          <p:nvPr/>
        </p:nvSpPr>
        <p:spPr>
          <a:xfrm>
            <a:off x="145370" y="1332391"/>
            <a:ext cx="1309757"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200">
                <a:solidFill>
                  <a:srgbClr val="FFFFFF"/>
                </a:solidFill>
                <a:latin typeface="Calibri" charset="0"/>
                <a:ea typeface="ＭＳ Ｐゴシック" charset="0"/>
                <a:cs typeface="ＭＳ Ｐゴシック" charset="0"/>
              </a:rPr>
              <a:t>教科書との対応</a:t>
            </a:r>
            <a:endParaRPr lang="ja-JP" altLang="en-US" sz="1200" dirty="0">
              <a:solidFill>
                <a:srgbClr val="FFFFFF"/>
              </a:solidFill>
              <a:latin typeface="Calibri" charset="0"/>
              <a:ea typeface="ＭＳ Ｐゴシック" charset="0"/>
              <a:cs typeface="ＭＳ Ｐゴシック" charset="0"/>
            </a:endParaRPr>
          </a:p>
        </p:txBody>
      </p:sp>
      <p:sp>
        <p:nvSpPr>
          <p:cNvPr id="5" name="角丸四角形 4"/>
          <p:cNvSpPr/>
          <p:nvPr/>
        </p:nvSpPr>
        <p:spPr>
          <a:xfrm>
            <a:off x="4803925" y="1320108"/>
            <a:ext cx="787956" cy="303237"/>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200">
                <a:solidFill>
                  <a:srgbClr val="FFFFFF"/>
                </a:solidFill>
                <a:latin typeface="Calibri" charset="0"/>
                <a:ea typeface="ＭＳ Ｐゴシック" charset="0"/>
                <a:cs typeface="ＭＳ Ｐゴシック" charset="0"/>
              </a:rPr>
              <a:t>時間数</a:t>
            </a:r>
          </a:p>
        </p:txBody>
      </p:sp>
      <p:sp>
        <p:nvSpPr>
          <p:cNvPr id="6" name="テキスト ボックス 9"/>
          <p:cNvSpPr txBox="1">
            <a:spLocks noChangeArrowheads="1"/>
          </p:cNvSpPr>
          <p:nvPr/>
        </p:nvSpPr>
        <p:spPr bwMode="auto">
          <a:xfrm>
            <a:off x="283620" y="2799473"/>
            <a:ext cx="638703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050" b="1">
                <a:latin typeface="Calibri" charset="0"/>
              </a:rPr>
              <a:t>●限られた条件や資源を使って新しいものを生み出す・表現する力（創造的思考力）</a:t>
            </a:r>
            <a:endParaRPr lang="en-US" altLang="ja-JP" sz="1050" b="1" dirty="0">
              <a:latin typeface="Calibri" charset="0"/>
            </a:endParaRPr>
          </a:p>
        </p:txBody>
      </p:sp>
      <p:sp>
        <p:nvSpPr>
          <p:cNvPr id="7" name="テキスト ボックス 11"/>
          <p:cNvSpPr txBox="1">
            <a:spLocks noChangeArrowheads="1"/>
          </p:cNvSpPr>
          <p:nvPr/>
        </p:nvSpPr>
        <p:spPr bwMode="auto">
          <a:xfrm>
            <a:off x="1465761" y="1302828"/>
            <a:ext cx="32657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050">
                <a:latin typeface="Calibri" charset="0"/>
              </a:rPr>
              <a:t>第６学年　図画工作</a:t>
            </a:r>
            <a:r>
              <a:rPr lang="ja-JP" altLang="en-US" sz="1050" dirty="0">
                <a:latin typeface="Calibri" charset="0"/>
              </a:rPr>
              <a:t>　</a:t>
            </a:r>
            <a:r>
              <a:rPr lang="ja-JP" altLang="en-US" sz="1050">
                <a:latin typeface="Calibri" charset="0"/>
              </a:rPr>
              <a:t>「形と色が動き出す」（開隆堂）</a:t>
            </a:r>
            <a:endParaRPr lang="en-US" altLang="ja-JP" sz="1050" dirty="0">
              <a:latin typeface="Calibri" charset="0"/>
            </a:endParaRPr>
          </a:p>
          <a:p>
            <a:r>
              <a:rPr lang="ja-JP" altLang="en-US" sz="1050">
                <a:latin typeface="Calibri" charset="0"/>
              </a:rPr>
              <a:t>（</a:t>
            </a:r>
            <a:r>
              <a:rPr lang="en-US" altLang="ja-JP" sz="1050" dirty="0">
                <a:latin typeface="Calibri" charset="0"/>
              </a:rPr>
              <a:t>A</a:t>
            </a:r>
            <a:r>
              <a:rPr lang="ja-JP" altLang="en-US" sz="1050">
                <a:latin typeface="Calibri" charset="0"/>
              </a:rPr>
              <a:t>表現（１）ア、イ、　</a:t>
            </a:r>
            <a:r>
              <a:rPr lang="en-US" altLang="ja-JP" sz="1050" dirty="0">
                <a:latin typeface="Calibri" charset="0"/>
              </a:rPr>
              <a:t>B</a:t>
            </a:r>
            <a:r>
              <a:rPr lang="ja-JP" altLang="en-US" sz="1050">
                <a:latin typeface="Calibri" charset="0"/>
              </a:rPr>
              <a:t>鑑賞（１）ア）</a:t>
            </a:r>
            <a:endParaRPr lang="en-US" altLang="ja-JP" sz="1050" dirty="0">
              <a:latin typeface="Calibri" charset="0"/>
            </a:endParaRPr>
          </a:p>
        </p:txBody>
      </p:sp>
      <p:sp>
        <p:nvSpPr>
          <p:cNvPr id="8" name="テキスト ボックス 12"/>
          <p:cNvSpPr txBox="1">
            <a:spLocks noChangeArrowheads="1"/>
          </p:cNvSpPr>
          <p:nvPr/>
        </p:nvSpPr>
        <p:spPr bwMode="auto">
          <a:xfrm>
            <a:off x="5595485" y="1313547"/>
            <a:ext cx="787956"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100">
                <a:latin typeface="Calibri" charset="0"/>
              </a:rPr>
              <a:t>全２時間</a:t>
            </a:r>
            <a:endParaRPr lang="en-US" altLang="ja-JP" sz="1100" dirty="0">
              <a:latin typeface="Calibri" charset="0"/>
            </a:endParaRPr>
          </a:p>
        </p:txBody>
      </p:sp>
      <p:sp>
        <p:nvSpPr>
          <p:cNvPr id="29" name="正方形/長方形 10"/>
          <p:cNvSpPr>
            <a:spLocks noChangeArrowheads="1"/>
          </p:cNvSpPr>
          <p:nvPr/>
        </p:nvSpPr>
        <p:spPr bwMode="auto">
          <a:xfrm>
            <a:off x="87313" y="90522"/>
            <a:ext cx="634614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1400">
                <a:solidFill>
                  <a:srgbClr val="7F7F7F"/>
                </a:solidFill>
                <a:latin typeface="ヒラギノ角ゴ StdN W8" charset="0"/>
                <a:ea typeface="ヒラギノ角ゴ StdN W8" charset="0"/>
                <a:cs typeface="ヒラギノ角ゴ StdN W8" charset="0"/>
              </a:rPr>
              <a:t>「ねり丸を動かそう」ショートアニメ</a:t>
            </a:r>
            <a:endParaRPr lang="en-US" altLang="ja-JP" sz="1400" dirty="0">
              <a:solidFill>
                <a:srgbClr val="7F7F7F"/>
              </a:solidFill>
              <a:latin typeface="ヒラギノ角ゴ StdN W8" charset="0"/>
              <a:ea typeface="ヒラギノ角ゴ StdN W8" charset="0"/>
              <a:cs typeface="ヒラギノ角ゴ StdN W8" charset="0"/>
            </a:endParaRPr>
          </a:p>
          <a:p>
            <a:r>
              <a:rPr lang="ja-JP" altLang="en-US" sz="2000">
                <a:solidFill>
                  <a:srgbClr val="7F7F7F"/>
                </a:solidFill>
                <a:latin typeface="ヒラギノ角ゴ StdN W8" charset="0"/>
                <a:ea typeface="ヒラギノ角ゴ StdN W8" charset="0"/>
                <a:cs typeface="ヒラギノ角ゴ StdN W8" charset="0"/>
              </a:rPr>
              <a:t>　　　学習指導案</a:t>
            </a:r>
            <a:r>
              <a:rPr lang="ja-JP" altLang="en-US" sz="1200">
                <a:solidFill>
                  <a:srgbClr val="7F7F7F"/>
                </a:solidFill>
                <a:latin typeface="ヒラギノ角ゴ StdN W8" charset="0"/>
                <a:ea typeface="ヒラギノ角ゴ StdN W8" charset="0"/>
                <a:cs typeface="ヒラギノ角ゴ StdN W8" charset="0"/>
              </a:rPr>
              <a:t>（新学習指導要領対応版）</a:t>
            </a:r>
            <a:endParaRPr lang="en-US" altLang="ja-JP" sz="2400" dirty="0">
              <a:solidFill>
                <a:srgbClr val="7F7F7F"/>
              </a:solidFill>
              <a:latin typeface="ヒラギノ角ゴ StdN W8" charset="0"/>
              <a:ea typeface="ヒラギノ角ゴ StdN W8" charset="0"/>
              <a:cs typeface="ヒラギノ角ゴ StdN W8" charset="0"/>
            </a:endParaRPr>
          </a:p>
        </p:txBody>
      </p:sp>
      <p:sp>
        <p:nvSpPr>
          <p:cNvPr id="38" name="角丸四角形 37">
            <a:extLst>
              <a:ext uri="{FF2B5EF4-FFF2-40B4-BE49-F238E27FC236}">
                <a16:creationId xmlns:a16="http://schemas.microsoft.com/office/drawing/2014/main" id="{F580BAD3-2019-E242-B4AF-AFD1F030F9B6}"/>
              </a:ext>
            </a:extLst>
          </p:cNvPr>
          <p:cNvSpPr/>
          <p:nvPr/>
        </p:nvSpPr>
        <p:spPr>
          <a:xfrm>
            <a:off x="166636" y="3131301"/>
            <a:ext cx="1688728" cy="328612"/>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200">
                <a:solidFill>
                  <a:srgbClr val="FFFFFF"/>
                </a:solidFill>
                <a:latin typeface="Calibri" charset="0"/>
                <a:ea typeface="ＭＳ Ｐゴシック" charset="0"/>
                <a:cs typeface="ＭＳ Ｐゴシック" charset="0"/>
              </a:rPr>
              <a:t>題材の評価規準</a:t>
            </a:r>
          </a:p>
        </p:txBody>
      </p:sp>
      <p:graphicFrame>
        <p:nvGraphicFramePr>
          <p:cNvPr id="20" name="表 19">
            <a:extLst>
              <a:ext uri="{FF2B5EF4-FFF2-40B4-BE49-F238E27FC236}">
                <a16:creationId xmlns:a16="http://schemas.microsoft.com/office/drawing/2014/main" id="{CFCCD483-5D3C-1948-920F-C72FA552BAB1}"/>
              </a:ext>
            </a:extLst>
          </p:cNvPr>
          <p:cNvGraphicFramePr>
            <a:graphicFrameLocks noGrp="1"/>
          </p:cNvGraphicFramePr>
          <p:nvPr>
            <p:extLst>
              <p:ext uri="{D42A27DB-BD31-4B8C-83A1-F6EECF244321}">
                <p14:modId xmlns:p14="http://schemas.microsoft.com/office/powerpoint/2010/main" val="862898863"/>
              </p:ext>
            </p:extLst>
          </p:nvPr>
        </p:nvGraphicFramePr>
        <p:xfrm>
          <a:off x="356406" y="3511226"/>
          <a:ext cx="6069405" cy="1249680"/>
        </p:xfrm>
        <a:graphic>
          <a:graphicData uri="http://schemas.openxmlformats.org/drawingml/2006/table">
            <a:tbl>
              <a:tblPr firstRow="1" bandRow="1">
                <a:tableStyleId>{5940675A-B579-460E-94D1-54222C63F5DA}</a:tableStyleId>
              </a:tblPr>
              <a:tblGrid>
                <a:gridCol w="1261968">
                  <a:extLst>
                    <a:ext uri="{9D8B030D-6E8A-4147-A177-3AD203B41FA5}">
                      <a16:colId xmlns:a16="http://schemas.microsoft.com/office/drawing/2014/main" val="4134415593"/>
                    </a:ext>
                  </a:extLst>
                </a:gridCol>
                <a:gridCol w="2784302">
                  <a:extLst>
                    <a:ext uri="{9D8B030D-6E8A-4147-A177-3AD203B41FA5}">
                      <a16:colId xmlns:a16="http://schemas.microsoft.com/office/drawing/2014/main" val="516724835"/>
                    </a:ext>
                  </a:extLst>
                </a:gridCol>
                <a:gridCol w="2023135">
                  <a:extLst>
                    <a:ext uri="{9D8B030D-6E8A-4147-A177-3AD203B41FA5}">
                      <a16:colId xmlns:a16="http://schemas.microsoft.com/office/drawing/2014/main" val="2193180939"/>
                    </a:ext>
                  </a:extLst>
                </a:gridCol>
              </a:tblGrid>
              <a:tr h="0">
                <a:tc>
                  <a:txBody>
                    <a:bodyPr/>
                    <a:lstStyle/>
                    <a:p>
                      <a:pPr algn="ctr"/>
                      <a:r>
                        <a:rPr kumimoji="1" lang="ja-JP" altLang="en-US" sz="1000"/>
                        <a:t>知識・技能</a:t>
                      </a:r>
                    </a:p>
                  </a:txBody>
                  <a:tcPr/>
                </a:tc>
                <a:tc>
                  <a:txBody>
                    <a:bodyPr/>
                    <a:lstStyle/>
                    <a:p>
                      <a:pPr algn="ctr"/>
                      <a:r>
                        <a:rPr kumimoji="1" lang="ja-JP" altLang="en-US" sz="1000"/>
                        <a:t>思考力・判断力・表現力等</a:t>
                      </a:r>
                    </a:p>
                  </a:txBody>
                  <a:tcPr/>
                </a:tc>
                <a:tc>
                  <a:txBody>
                    <a:bodyPr/>
                    <a:lstStyle/>
                    <a:p>
                      <a:pPr algn="ctr"/>
                      <a:r>
                        <a:rPr kumimoji="1" lang="ja-JP" altLang="en-US" sz="1000"/>
                        <a:t>主体的に学習に取り組む態度</a:t>
                      </a:r>
                    </a:p>
                  </a:txBody>
                  <a:tcPr/>
                </a:tc>
                <a:extLst>
                  <a:ext uri="{0D108BD9-81ED-4DB2-BD59-A6C34878D82A}">
                    <a16:rowId xmlns:a16="http://schemas.microsoft.com/office/drawing/2014/main" val="1231812452"/>
                  </a:ext>
                </a:extLst>
              </a:tr>
              <a:tr h="9761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dirty="0"/>
                    </a:p>
                    <a:p>
                      <a:endParaRPr kumimoji="1" lang="ja-JP" altLang="en-US" sz="1000"/>
                    </a:p>
                  </a:txBody>
                  <a:tcPr/>
                </a:tc>
                <a:tc>
                  <a:txBody>
                    <a:bodyPr/>
                    <a:lstStyle/>
                    <a:p>
                      <a:r>
                        <a:rPr kumimoji="1" lang="en-US" altLang="ja-JP" sz="1000" dirty="0"/>
                        <a:t>①</a:t>
                      </a:r>
                      <a:r>
                        <a:rPr kumimoji="1" lang="ja-JP" altLang="en-US" sz="1000" dirty="0"/>
                        <a:t>自分なりの物語や世界観・主題</a:t>
                      </a:r>
                      <a:r>
                        <a:rPr kumimoji="1" lang="ja-JP" altLang="en-US" sz="1000"/>
                        <a:t>を見出し、</a:t>
                      </a:r>
                      <a:endParaRPr kumimoji="1" lang="en-US" altLang="ja-JP" sz="1000" dirty="0"/>
                    </a:p>
                    <a:p>
                      <a:r>
                        <a:rPr kumimoji="1" lang="en-US" altLang="ja-JP" sz="1000" dirty="0"/>
                        <a:t>   </a:t>
                      </a:r>
                      <a:r>
                        <a:rPr kumimoji="1" lang="ja-JP" altLang="en-US" sz="1000"/>
                        <a:t>発想</a:t>
                      </a:r>
                      <a:r>
                        <a:rPr kumimoji="1" lang="ja-JP" altLang="en-US" sz="1000" dirty="0"/>
                        <a:t>を膨らませる。</a:t>
                      </a:r>
                      <a:endParaRPr kumimoji="1" lang="en-US" altLang="ja-JP" sz="1000" dirty="0"/>
                    </a:p>
                    <a:p>
                      <a:endParaRPr kumimoji="1" lang="en-US" altLang="ja-JP" sz="1000" dirty="0"/>
                    </a:p>
                    <a:p>
                      <a:r>
                        <a:rPr kumimoji="1" lang="en-US" altLang="ja-JP" sz="1000" dirty="0"/>
                        <a:t>②</a:t>
                      </a:r>
                      <a:r>
                        <a:rPr kumimoji="1" lang="ja-JP" altLang="en-US" sz="1000" dirty="0"/>
                        <a:t>形や色を連続的に繰り返して</a:t>
                      </a:r>
                      <a:r>
                        <a:rPr kumimoji="1" lang="ja-JP" altLang="en-US" sz="1000"/>
                        <a:t>描くことで、</a:t>
                      </a:r>
                      <a:endParaRPr kumimoji="1" lang="en-US" altLang="ja-JP" sz="1000" dirty="0"/>
                    </a:p>
                    <a:p>
                      <a:r>
                        <a:rPr kumimoji="1" lang="en-US" altLang="ja-JP" sz="1000" dirty="0"/>
                        <a:t>    </a:t>
                      </a:r>
                      <a:r>
                        <a:rPr kumimoji="1" lang="ja-JP" altLang="en-US" sz="1000"/>
                        <a:t>もの</a:t>
                      </a:r>
                      <a:r>
                        <a:rPr kumimoji="1" lang="ja-JP" altLang="en-US" sz="1000" dirty="0"/>
                        <a:t>の動きや変化を</a:t>
                      </a:r>
                      <a:r>
                        <a:rPr kumimoji="1" lang="ja-JP" altLang="en-US" sz="1000"/>
                        <a:t>表現することができ</a:t>
                      </a:r>
                      <a:endParaRPr kumimoji="1" lang="en-US" altLang="ja-JP" sz="1000" dirty="0"/>
                    </a:p>
                    <a:p>
                      <a:r>
                        <a:rPr kumimoji="1" lang="en-US" altLang="ja-JP" sz="1000" dirty="0"/>
                        <a:t>    </a:t>
                      </a:r>
                      <a:r>
                        <a:rPr kumimoji="1" lang="ja-JP" altLang="en-US" sz="1000"/>
                        <a:t>る</a:t>
                      </a:r>
                      <a:r>
                        <a:rPr kumimoji="1" lang="ja-JP" altLang="en-US" sz="1000" dirty="0"/>
                        <a:t>ことの楽しさや</a:t>
                      </a:r>
                      <a:r>
                        <a:rPr kumimoji="1" lang="ja-JP" altLang="en-US" sz="1000"/>
                        <a:t>方法に気付く</a:t>
                      </a:r>
                      <a:r>
                        <a:rPr kumimoji="1" lang="ja-JP" altLang="en-US" sz="1000" dirty="0"/>
                        <a:t>。</a:t>
                      </a:r>
                    </a:p>
                  </a:txBody>
                  <a:tcPr/>
                </a:tc>
                <a:tc>
                  <a:txBody>
                    <a:bodyPr/>
                    <a:lstStyle/>
                    <a:p>
                      <a:r>
                        <a:rPr kumimoji="1" lang="ja-JP" altLang="en-US" sz="1000" dirty="0"/>
                        <a:t>①自分や友達の発想や表現の</a:t>
                      </a:r>
                      <a:r>
                        <a:rPr kumimoji="1" lang="ja-JP" altLang="en-US" sz="1000" dirty="0" err="1"/>
                        <a:t>お</a:t>
                      </a:r>
                      <a:endParaRPr kumimoji="1" lang="en-US" altLang="ja-JP" sz="1000" dirty="0"/>
                    </a:p>
                    <a:p>
                      <a:r>
                        <a:rPr kumimoji="1" lang="ja-JP" altLang="en-US" sz="1000" dirty="0"/>
                        <a:t>　もしろさ</a:t>
                      </a:r>
                      <a:r>
                        <a:rPr kumimoji="1" lang="ja-JP" altLang="en-US" sz="1000" dirty="0">
                          <a:solidFill>
                            <a:srgbClr val="FF0000"/>
                          </a:solidFill>
                        </a:rPr>
                        <a:t>、</a:t>
                      </a:r>
                      <a:r>
                        <a:rPr kumimoji="1" lang="ja-JP" altLang="en-US" sz="1000" dirty="0"/>
                        <a:t>楽しさに気付いて</a:t>
                      </a:r>
                      <a:endParaRPr kumimoji="1" lang="en-US" altLang="ja-JP" sz="1000" dirty="0"/>
                    </a:p>
                    <a:p>
                      <a:r>
                        <a:rPr kumimoji="1" lang="ja-JP" altLang="en-US" sz="1000" dirty="0"/>
                        <a:t>　いる。</a:t>
                      </a:r>
                    </a:p>
                  </a:txBody>
                  <a:tcPr/>
                </a:tc>
                <a:extLst>
                  <a:ext uri="{0D108BD9-81ED-4DB2-BD59-A6C34878D82A}">
                    <a16:rowId xmlns:a16="http://schemas.microsoft.com/office/drawing/2014/main" val="540731988"/>
                  </a:ext>
                </a:extLst>
              </a:tr>
            </a:tbl>
          </a:graphicData>
        </a:graphic>
      </p:graphicFrame>
      <p:sp>
        <p:nvSpPr>
          <p:cNvPr id="15" name="角丸四角形 14">
            <a:extLst>
              <a:ext uri="{FF2B5EF4-FFF2-40B4-BE49-F238E27FC236}">
                <a16:creationId xmlns:a16="http://schemas.microsoft.com/office/drawing/2014/main" id="{45FBF345-CA79-2143-A715-6639A39DF805}"/>
              </a:ext>
            </a:extLst>
          </p:cNvPr>
          <p:cNvSpPr/>
          <p:nvPr/>
        </p:nvSpPr>
        <p:spPr>
          <a:xfrm>
            <a:off x="205238" y="4881674"/>
            <a:ext cx="1688324"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200" b="1">
                <a:solidFill>
                  <a:srgbClr val="FFFFFF"/>
                </a:solidFill>
                <a:latin typeface="Calibri" charset="0"/>
                <a:ea typeface="ＭＳ Ｐゴシック" charset="0"/>
                <a:cs typeface="ＭＳ Ｐゴシック" charset="0"/>
              </a:rPr>
              <a:t>題材</a:t>
            </a:r>
            <a:endParaRPr lang="en-US" altLang="ja-JP" sz="1200" b="1" dirty="0">
              <a:solidFill>
                <a:srgbClr val="FFFFFF"/>
              </a:solidFill>
              <a:latin typeface="Calibri" charset="0"/>
              <a:ea typeface="ＭＳ Ｐゴシック" charset="0"/>
              <a:cs typeface="ＭＳ Ｐゴシック" charset="0"/>
            </a:endParaRPr>
          </a:p>
        </p:txBody>
      </p:sp>
      <p:sp>
        <p:nvSpPr>
          <p:cNvPr id="16" name="テキスト ボックス 9">
            <a:extLst>
              <a:ext uri="{FF2B5EF4-FFF2-40B4-BE49-F238E27FC236}">
                <a16:creationId xmlns:a16="http://schemas.microsoft.com/office/drawing/2014/main" id="{5278C3A3-F4AE-6046-97A4-87BBA43F1637}"/>
              </a:ext>
            </a:extLst>
          </p:cNvPr>
          <p:cNvSpPr txBox="1">
            <a:spLocks noChangeArrowheads="1"/>
          </p:cNvSpPr>
          <p:nvPr/>
        </p:nvSpPr>
        <p:spPr bwMode="auto">
          <a:xfrm>
            <a:off x="293492" y="5228850"/>
            <a:ext cx="638703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100">
                <a:latin typeface="Calibri" charset="0"/>
              </a:rPr>
              <a:t>以下の２種類を選び活用することができる。</a:t>
            </a:r>
            <a:endParaRPr lang="en-US" altLang="ja-JP" sz="1100" dirty="0">
              <a:latin typeface="Calibri" charset="0"/>
            </a:endParaRPr>
          </a:p>
        </p:txBody>
      </p:sp>
      <p:graphicFrame>
        <p:nvGraphicFramePr>
          <p:cNvPr id="21" name="表 20">
            <a:extLst>
              <a:ext uri="{FF2B5EF4-FFF2-40B4-BE49-F238E27FC236}">
                <a16:creationId xmlns:a16="http://schemas.microsoft.com/office/drawing/2014/main" id="{08669D9C-A61F-9846-B9CB-5315A168A19D}"/>
              </a:ext>
            </a:extLst>
          </p:cNvPr>
          <p:cNvGraphicFramePr>
            <a:graphicFrameLocks noGrp="1"/>
          </p:cNvGraphicFramePr>
          <p:nvPr>
            <p:extLst>
              <p:ext uri="{D42A27DB-BD31-4B8C-83A1-F6EECF244321}">
                <p14:modId xmlns:p14="http://schemas.microsoft.com/office/powerpoint/2010/main" val="560915458"/>
              </p:ext>
            </p:extLst>
          </p:nvPr>
        </p:nvGraphicFramePr>
        <p:xfrm>
          <a:off x="398778" y="5495142"/>
          <a:ext cx="5984663" cy="4106326"/>
        </p:xfrm>
        <a:graphic>
          <a:graphicData uri="http://schemas.openxmlformats.org/drawingml/2006/table">
            <a:tbl>
              <a:tblPr firstRow="1" bandRow="1">
                <a:tableStyleId>{5940675A-B579-460E-94D1-54222C63F5DA}</a:tableStyleId>
              </a:tblPr>
              <a:tblGrid>
                <a:gridCol w="2942992">
                  <a:extLst>
                    <a:ext uri="{9D8B030D-6E8A-4147-A177-3AD203B41FA5}">
                      <a16:colId xmlns:a16="http://schemas.microsoft.com/office/drawing/2014/main" val="4134415593"/>
                    </a:ext>
                  </a:extLst>
                </a:gridCol>
                <a:gridCol w="3041671">
                  <a:extLst>
                    <a:ext uri="{9D8B030D-6E8A-4147-A177-3AD203B41FA5}">
                      <a16:colId xmlns:a16="http://schemas.microsoft.com/office/drawing/2014/main" val="516724835"/>
                    </a:ext>
                  </a:extLst>
                </a:gridCol>
              </a:tblGrid>
              <a:tr h="0">
                <a:tc>
                  <a:txBody>
                    <a:bodyPr/>
                    <a:lstStyle/>
                    <a:p>
                      <a:pPr algn="ctr"/>
                      <a:r>
                        <a:rPr kumimoji="1" lang="en-US" altLang="ja-JP" sz="1000" dirty="0">
                          <a:solidFill>
                            <a:schemeClr val="tx1"/>
                          </a:solidFill>
                        </a:rPr>
                        <a:t>A:</a:t>
                      </a:r>
                      <a:r>
                        <a:rPr kumimoji="1" lang="ja-JP" altLang="en-US" sz="1000">
                          <a:solidFill>
                            <a:schemeClr val="tx1"/>
                          </a:solidFill>
                        </a:rPr>
                        <a:t>ねり丸の冒険</a:t>
                      </a:r>
                    </a:p>
                  </a:txBody>
                  <a:tcPr/>
                </a:tc>
                <a:tc>
                  <a:txBody>
                    <a:bodyPr/>
                    <a:lstStyle/>
                    <a:p>
                      <a:pPr algn="ctr"/>
                      <a:r>
                        <a:rPr kumimoji="1" lang="en-US" altLang="ja-JP" sz="1000" dirty="0">
                          <a:solidFill>
                            <a:schemeClr val="tx1"/>
                          </a:solidFill>
                        </a:rPr>
                        <a:t>B:</a:t>
                      </a:r>
                      <a:r>
                        <a:rPr kumimoji="1" lang="ja-JP" altLang="en-US" sz="1000">
                          <a:solidFill>
                            <a:schemeClr val="tx1"/>
                          </a:solidFill>
                        </a:rPr>
                        <a:t>ねり丸大変身！</a:t>
                      </a:r>
                    </a:p>
                  </a:txBody>
                  <a:tcPr/>
                </a:tc>
                <a:extLst>
                  <a:ext uri="{0D108BD9-81ED-4DB2-BD59-A6C34878D82A}">
                    <a16:rowId xmlns:a16="http://schemas.microsoft.com/office/drawing/2014/main" val="1231812452"/>
                  </a:ext>
                </a:extLst>
              </a:tr>
              <a:tr h="3862486">
                <a:tc>
                  <a:txBody>
                    <a:bodyPr/>
                    <a:lstStyle/>
                    <a:p>
                      <a:r>
                        <a:rPr kumimoji="1" lang="ja-JP" altLang="en-US" sz="1000" dirty="0">
                          <a:solidFill>
                            <a:schemeClr val="tx1"/>
                          </a:solidFill>
                        </a:rPr>
                        <a:t>　ねり丸が右から左へと歩いていく１２枚のループアニメ（繰り返しのアニメ）。ねり丸にどんな出来事が起こるのかを自由に考えることができる題材。</a:t>
                      </a:r>
                    </a:p>
                  </a:txBody>
                  <a:tcPr/>
                </a:tc>
                <a:tc>
                  <a:txBody>
                    <a:bodyPr/>
                    <a:lstStyle/>
                    <a:p>
                      <a:r>
                        <a:rPr kumimoji="1" lang="ja-JP" altLang="en-US" sz="1000" dirty="0">
                          <a:solidFill>
                            <a:schemeClr val="tx1"/>
                          </a:solidFill>
                        </a:rPr>
                        <a:t>　ねり丸が何かに変身し元に戻る１０枚のループアニメ（繰り返しのアニメ）。何に変身するのか、また途中でどんな変化が起こるのかを自由に考えることができる題材。</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　　１枚</a:t>
                      </a:r>
                      <a:r>
                        <a:rPr kumimoji="1" lang="ja-JP" altLang="en-US" sz="1000" dirty="0" err="1">
                          <a:solidFill>
                            <a:schemeClr val="tx1"/>
                          </a:solidFill>
                        </a:rPr>
                        <a:t>め</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　　６枚</a:t>
                      </a:r>
                      <a:r>
                        <a:rPr kumimoji="1" lang="ja-JP" altLang="en-US" sz="1000" dirty="0" err="1">
                          <a:solidFill>
                            <a:schemeClr val="tx1"/>
                          </a:solidFill>
                        </a:rPr>
                        <a:t>め</a:t>
                      </a:r>
                      <a:endParaRPr kumimoji="1" lang="en-US" altLang="ja-JP" sz="1000" dirty="0">
                        <a:solidFill>
                          <a:schemeClr val="tx1"/>
                        </a:solidFill>
                      </a:endParaRPr>
                    </a:p>
                    <a:p>
                      <a:endParaRPr kumimoji="1" lang="en-US" altLang="ja-JP" sz="1000" dirty="0">
                        <a:solidFill>
                          <a:schemeClr val="tx1"/>
                        </a:solidFill>
                      </a:endParaRPr>
                    </a:p>
                    <a:p>
                      <a:endParaRPr kumimoji="1" lang="ja-JP" altLang="en-US" sz="1000" dirty="0">
                        <a:solidFill>
                          <a:schemeClr val="tx1"/>
                        </a:solidFill>
                      </a:endParaRPr>
                    </a:p>
                  </a:txBody>
                  <a:tcPr/>
                </a:tc>
                <a:extLst>
                  <a:ext uri="{0D108BD9-81ED-4DB2-BD59-A6C34878D82A}">
                    <a16:rowId xmlns:a16="http://schemas.microsoft.com/office/drawing/2014/main" val="540731988"/>
                  </a:ext>
                </a:extLst>
              </a:tr>
            </a:tbl>
          </a:graphicData>
        </a:graphic>
      </p:graphicFrame>
      <p:pic>
        <p:nvPicPr>
          <p:cNvPr id="10" name="図 9">
            <a:extLst>
              <a:ext uri="{FF2B5EF4-FFF2-40B4-BE49-F238E27FC236}">
                <a16:creationId xmlns:a16="http://schemas.microsoft.com/office/drawing/2014/main" id="{13EFA5C4-23A2-0D43-980E-BBB39153CCE6}"/>
              </a:ext>
            </a:extLst>
          </p:cNvPr>
          <p:cNvPicPr>
            <a:picLocks noChangeAspect="1"/>
          </p:cNvPicPr>
          <p:nvPr/>
        </p:nvPicPr>
        <p:blipFill>
          <a:blip r:embed="rId2"/>
          <a:stretch>
            <a:fillRect/>
          </a:stretch>
        </p:blipFill>
        <p:spPr>
          <a:xfrm>
            <a:off x="4181349" y="6563529"/>
            <a:ext cx="1515675" cy="1050063"/>
          </a:xfrm>
          <a:prstGeom prst="rect">
            <a:avLst/>
          </a:prstGeom>
          <a:ln w="3175">
            <a:solidFill>
              <a:schemeClr val="tx1"/>
            </a:solidFill>
          </a:ln>
        </p:spPr>
      </p:pic>
      <p:pic>
        <p:nvPicPr>
          <p:cNvPr id="12" name="図 11">
            <a:extLst>
              <a:ext uri="{FF2B5EF4-FFF2-40B4-BE49-F238E27FC236}">
                <a16:creationId xmlns:a16="http://schemas.microsoft.com/office/drawing/2014/main" id="{B4E2292F-768C-234C-9BCA-5F088B3B4E3B}"/>
              </a:ext>
            </a:extLst>
          </p:cNvPr>
          <p:cNvPicPr>
            <a:picLocks noChangeAspect="1"/>
          </p:cNvPicPr>
          <p:nvPr/>
        </p:nvPicPr>
        <p:blipFill>
          <a:blip r:embed="rId3"/>
          <a:stretch>
            <a:fillRect/>
          </a:stretch>
        </p:blipFill>
        <p:spPr>
          <a:xfrm>
            <a:off x="4165041" y="7893658"/>
            <a:ext cx="1531983" cy="1061362"/>
          </a:xfrm>
          <a:prstGeom prst="rect">
            <a:avLst/>
          </a:prstGeom>
          <a:ln w="3175">
            <a:solidFill>
              <a:schemeClr val="tx1"/>
            </a:solidFill>
          </a:ln>
        </p:spPr>
      </p:pic>
      <p:pic>
        <p:nvPicPr>
          <p:cNvPr id="14" name="図 13">
            <a:extLst>
              <a:ext uri="{FF2B5EF4-FFF2-40B4-BE49-F238E27FC236}">
                <a16:creationId xmlns:a16="http://schemas.microsoft.com/office/drawing/2014/main" id="{49457B1E-868F-2F41-A4D5-3EF4098727A7}"/>
              </a:ext>
            </a:extLst>
          </p:cNvPr>
          <p:cNvPicPr>
            <a:picLocks noChangeAspect="1"/>
          </p:cNvPicPr>
          <p:nvPr/>
        </p:nvPicPr>
        <p:blipFill>
          <a:blip r:embed="rId4"/>
          <a:stretch>
            <a:fillRect/>
          </a:stretch>
        </p:blipFill>
        <p:spPr>
          <a:xfrm>
            <a:off x="1126785" y="6449644"/>
            <a:ext cx="1275351" cy="882935"/>
          </a:xfrm>
          <a:prstGeom prst="rect">
            <a:avLst/>
          </a:prstGeom>
          <a:ln w="3175">
            <a:solidFill>
              <a:schemeClr val="tx1"/>
            </a:solidFill>
          </a:ln>
        </p:spPr>
      </p:pic>
      <p:pic>
        <p:nvPicPr>
          <p:cNvPr id="25" name="図 24">
            <a:extLst>
              <a:ext uri="{FF2B5EF4-FFF2-40B4-BE49-F238E27FC236}">
                <a16:creationId xmlns:a16="http://schemas.microsoft.com/office/drawing/2014/main" id="{706954E9-CEBB-674B-AA93-2F56A674108C}"/>
              </a:ext>
            </a:extLst>
          </p:cNvPr>
          <p:cNvPicPr>
            <a:picLocks noChangeAspect="1"/>
          </p:cNvPicPr>
          <p:nvPr/>
        </p:nvPicPr>
        <p:blipFill>
          <a:blip r:embed="rId5"/>
          <a:stretch>
            <a:fillRect/>
          </a:stretch>
        </p:blipFill>
        <p:spPr>
          <a:xfrm>
            <a:off x="1126784" y="7516406"/>
            <a:ext cx="1311459" cy="907933"/>
          </a:xfrm>
          <a:prstGeom prst="rect">
            <a:avLst/>
          </a:prstGeom>
          <a:ln w="3175">
            <a:solidFill>
              <a:schemeClr val="tx1"/>
            </a:solidFill>
          </a:ln>
        </p:spPr>
      </p:pic>
      <p:pic>
        <p:nvPicPr>
          <p:cNvPr id="27" name="図 26">
            <a:extLst>
              <a:ext uri="{FF2B5EF4-FFF2-40B4-BE49-F238E27FC236}">
                <a16:creationId xmlns:a16="http://schemas.microsoft.com/office/drawing/2014/main" id="{C1E84C56-AE8B-4B49-80A9-830FBDEE0B2A}"/>
              </a:ext>
            </a:extLst>
          </p:cNvPr>
          <p:cNvPicPr>
            <a:picLocks noChangeAspect="1"/>
          </p:cNvPicPr>
          <p:nvPr/>
        </p:nvPicPr>
        <p:blipFill>
          <a:blip r:embed="rId6"/>
          <a:stretch>
            <a:fillRect/>
          </a:stretch>
        </p:blipFill>
        <p:spPr>
          <a:xfrm>
            <a:off x="1133551" y="8570260"/>
            <a:ext cx="1278748" cy="885287"/>
          </a:xfrm>
          <a:prstGeom prst="rect">
            <a:avLst/>
          </a:prstGeom>
          <a:ln w="3175">
            <a:solidFill>
              <a:schemeClr val="tx1"/>
            </a:solidFill>
          </a:ln>
        </p:spPr>
      </p:pic>
      <p:sp>
        <p:nvSpPr>
          <p:cNvPr id="22" name="角丸四角形 21">
            <a:extLst>
              <a:ext uri="{FF2B5EF4-FFF2-40B4-BE49-F238E27FC236}">
                <a16:creationId xmlns:a16="http://schemas.microsoft.com/office/drawing/2014/main" id="{1127935D-C5D7-AC4C-9569-E6408D2BB8CC}"/>
              </a:ext>
            </a:extLst>
          </p:cNvPr>
          <p:cNvSpPr/>
          <p:nvPr/>
        </p:nvSpPr>
        <p:spPr>
          <a:xfrm>
            <a:off x="143405" y="1794706"/>
            <a:ext cx="1688324"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200">
                <a:solidFill>
                  <a:srgbClr val="FFFFFF"/>
                </a:solidFill>
                <a:latin typeface="Calibri" charset="0"/>
                <a:ea typeface="ＭＳ Ｐゴシック" charset="0"/>
                <a:cs typeface="ＭＳ Ｐゴシック" charset="0"/>
              </a:rPr>
              <a:t>題材の目標</a:t>
            </a:r>
            <a:endParaRPr lang="en-US" altLang="ja-JP" sz="1200" dirty="0">
              <a:solidFill>
                <a:srgbClr val="FFFFFF"/>
              </a:solidFill>
              <a:latin typeface="Calibri" charset="0"/>
              <a:ea typeface="ＭＳ Ｐゴシック" charset="0"/>
              <a:cs typeface="ＭＳ Ｐゴシック" charset="0"/>
            </a:endParaRPr>
          </a:p>
        </p:txBody>
      </p:sp>
      <p:sp>
        <p:nvSpPr>
          <p:cNvPr id="23" name="テキスト ボックス 9">
            <a:extLst>
              <a:ext uri="{FF2B5EF4-FFF2-40B4-BE49-F238E27FC236}">
                <a16:creationId xmlns:a16="http://schemas.microsoft.com/office/drawing/2014/main" id="{DC471952-BFA2-7746-8AED-01D44A66A385}"/>
              </a:ext>
            </a:extLst>
          </p:cNvPr>
          <p:cNvSpPr txBox="1">
            <a:spLocks noChangeArrowheads="1"/>
          </p:cNvSpPr>
          <p:nvPr/>
        </p:nvSpPr>
        <p:spPr bwMode="auto">
          <a:xfrm>
            <a:off x="259985" y="2124253"/>
            <a:ext cx="6387034"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050" b="1">
                <a:latin typeface="Calibri" charset="0"/>
              </a:rPr>
              <a:t>●作品の主題を見出し、発想を膨らませるとともに、形や色、動かし方を工夫し、アニメで表現することを楽しむ。</a:t>
            </a:r>
            <a:endParaRPr lang="en-US" altLang="ja-JP" sz="1050" b="1" dirty="0">
              <a:latin typeface="Calibri" charset="0"/>
            </a:endParaRPr>
          </a:p>
        </p:txBody>
      </p:sp>
      <p:sp>
        <p:nvSpPr>
          <p:cNvPr id="24" name="テキスト ボックス 9">
            <a:extLst>
              <a:ext uri="{FF2B5EF4-FFF2-40B4-BE49-F238E27FC236}">
                <a16:creationId xmlns:a16="http://schemas.microsoft.com/office/drawing/2014/main" id="{7A50C8BB-6A5F-2F43-972F-22B1CB585052}"/>
              </a:ext>
            </a:extLst>
          </p:cNvPr>
          <p:cNvSpPr txBox="1">
            <a:spLocks noChangeArrowheads="1"/>
          </p:cNvSpPr>
          <p:nvPr/>
        </p:nvSpPr>
        <p:spPr bwMode="auto">
          <a:xfrm>
            <a:off x="801008" y="678437"/>
            <a:ext cx="57197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b="1">
                <a:latin typeface="Calibri" charset="0"/>
              </a:rPr>
              <a:t>練馬の地域産業であるアニメを活用した教材・学習指導案です。</a:t>
            </a:r>
            <a:endParaRPr lang="en-US" altLang="ja-JP" sz="1400" b="1" dirty="0">
              <a:latin typeface="Calibri" charset="0"/>
            </a:endParaRPr>
          </a:p>
          <a:p>
            <a:r>
              <a:rPr lang="ja-JP" altLang="en-US" sz="1400" b="1">
                <a:latin typeface="Calibri" charset="0"/>
              </a:rPr>
              <a:t>図画工作のほか、総合的な学習の時間やクラブ活動で活用ができます。</a:t>
            </a:r>
            <a:endParaRPr lang="en-US" altLang="ja-JP" sz="1400" b="1" dirty="0">
              <a:latin typeface="Calibri" charset="0"/>
            </a:endParaRPr>
          </a:p>
        </p:txBody>
      </p:sp>
      <p:cxnSp>
        <p:nvCxnSpPr>
          <p:cNvPr id="9" name="直線コネクタ 8">
            <a:extLst>
              <a:ext uri="{FF2B5EF4-FFF2-40B4-BE49-F238E27FC236}">
                <a16:creationId xmlns:a16="http://schemas.microsoft.com/office/drawing/2014/main" id="{FD0CD7E2-E7B0-594C-A550-E143358AB6BC}"/>
              </a:ext>
            </a:extLst>
          </p:cNvPr>
          <p:cNvCxnSpPr/>
          <p:nvPr/>
        </p:nvCxnSpPr>
        <p:spPr>
          <a:xfrm>
            <a:off x="0" y="667573"/>
            <a:ext cx="5697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123" y="2429482"/>
            <a:ext cx="685802" cy="850618"/>
          </a:xfrm>
          <a:prstGeom prst="rect">
            <a:avLst/>
          </a:prstGeom>
        </p:spPr>
      </p:pic>
      <p:sp>
        <p:nvSpPr>
          <p:cNvPr id="11" name="テキスト ボックス 10"/>
          <p:cNvSpPr txBox="1"/>
          <p:nvPr/>
        </p:nvSpPr>
        <p:spPr>
          <a:xfrm>
            <a:off x="5860567" y="3282450"/>
            <a:ext cx="637344" cy="215444"/>
          </a:xfrm>
          <a:prstGeom prst="rect">
            <a:avLst/>
          </a:prstGeom>
          <a:noFill/>
        </p:spPr>
        <p:txBody>
          <a:bodyPr wrap="square" rtlCol="0">
            <a:spAutoFit/>
          </a:bodyPr>
          <a:lstStyle/>
          <a:p>
            <a:r>
              <a:rPr lang="en-US" altLang="ja-JP" sz="800" dirty="0"/>
              <a:t>©</a:t>
            </a:r>
            <a:r>
              <a:rPr lang="ja-JP" altLang="en-US" sz="800" dirty="0"/>
              <a:t>練馬区</a:t>
            </a:r>
            <a:endParaRPr kumimoji="1" lang="ja-JP" altLang="en-US" sz="800" dirty="0"/>
          </a:p>
        </p:txBody>
      </p:sp>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5177" y="3107181"/>
            <a:ext cx="432054" cy="213360"/>
          </a:xfrm>
          <a:prstGeom prst="rect">
            <a:avLst/>
          </a:prstGeom>
        </p:spPr>
      </p:pic>
    </p:spTree>
    <p:extLst>
      <p:ext uri="{BB962C8B-B14F-4D97-AF65-F5344CB8AC3E}">
        <p14:creationId xmlns:p14="http://schemas.microsoft.com/office/powerpoint/2010/main" val="408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10"/>
          <p:cNvSpPr>
            <a:spLocks noChangeArrowheads="1"/>
          </p:cNvSpPr>
          <p:nvPr/>
        </p:nvSpPr>
        <p:spPr bwMode="auto">
          <a:xfrm>
            <a:off x="87313" y="176003"/>
            <a:ext cx="668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2000">
                <a:solidFill>
                  <a:srgbClr val="7F7F7F"/>
                </a:solidFill>
                <a:latin typeface="ヒラギノ角ゴ StdN W8" charset="0"/>
                <a:ea typeface="ヒラギノ角ゴ StdN W8" charset="0"/>
                <a:cs typeface="ヒラギノ角ゴ StdN W8" charset="0"/>
              </a:rPr>
              <a:t>授業の展開案</a:t>
            </a:r>
            <a:endParaRPr lang="en-US" altLang="ja-JP" sz="2000" dirty="0">
              <a:solidFill>
                <a:srgbClr val="7F7F7F"/>
              </a:solidFill>
              <a:latin typeface="ヒラギノ角ゴ StdN W8" charset="0"/>
              <a:ea typeface="ヒラギノ角ゴ StdN W8" charset="0"/>
              <a:cs typeface="ヒラギノ角ゴ StdN W8" charset="0"/>
            </a:endParaRPr>
          </a:p>
        </p:txBody>
      </p:sp>
      <p:sp>
        <p:nvSpPr>
          <p:cNvPr id="9" name="角丸四角形 8">
            <a:extLst>
              <a:ext uri="{FF2B5EF4-FFF2-40B4-BE49-F238E27FC236}">
                <a16:creationId xmlns:a16="http://schemas.microsoft.com/office/drawing/2014/main" id="{564E1538-E5DA-7D4D-BB28-11B7800F46E3}"/>
              </a:ext>
            </a:extLst>
          </p:cNvPr>
          <p:cNvSpPr/>
          <p:nvPr/>
        </p:nvSpPr>
        <p:spPr>
          <a:xfrm>
            <a:off x="183973" y="691861"/>
            <a:ext cx="1688324"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sz="1200" b="1" dirty="0">
                <a:solidFill>
                  <a:srgbClr val="FFFFFF"/>
                </a:solidFill>
                <a:latin typeface="Calibri" charset="0"/>
                <a:ea typeface="ＭＳ Ｐゴシック" charset="0"/>
                <a:cs typeface="ＭＳ Ｐゴシック" charset="0"/>
              </a:rPr>
              <a:t>A</a:t>
            </a:r>
            <a:r>
              <a:rPr lang="ja-JP" altLang="en-US" sz="1200" b="1">
                <a:solidFill>
                  <a:srgbClr val="FFFFFF"/>
                </a:solidFill>
                <a:latin typeface="Calibri" charset="0"/>
                <a:ea typeface="ＭＳ Ｐゴシック" charset="0"/>
                <a:cs typeface="ＭＳ Ｐゴシック" charset="0"/>
              </a:rPr>
              <a:t>：ねり丸の大冒険</a:t>
            </a:r>
            <a:endParaRPr lang="en-US" altLang="ja-JP" sz="1200" b="1" dirty="0">
              <a:solidFill>
                <a:srgbClr val="FFFFFF"/>
              </a:solidFill>
              <a:latin typeface="Calibri" charset="0"/>
              <a:ea typeface="ＭＳ Ｐゴシック" charset="0"/>
              <a:cs typeface="ＭＳ Ｐゴシック" charset="0"/>
            </a:endParaRPr>
          </a:p>
        </p:txBody>
      </p:sp>
      <p:graphicFrame>
        <p:nvGraphicFramePr>
          <p:cNvPr id="11" name="表 10">
            <a:extLst>
              <a:ext uri="{FF2B5EF4-FFF2-40B4-BE49-F238E27FC236}">
                <a16:creationId xmlns:a16="http://schemas.microsoft.com/office/drawing/2014/main" id="{8A8A9734-1D9A-5F4E-8047-2DA44C534C9C}"/>
              </a:ext>
            </a:extLst>
          </p:cNvPr>
          <p:cNvGraphicFramePr>
            <a:graphicFrameLocks noGrp="1"/>
          </p:cNvGraphicFramePr>
          <p:nvPr>
            <p:extLst>
              <p:ext uri="{D42A27DB-BD31-4B8C-83A1-F6EECF244321}">
                <p14:modId xmlns:p14="http://schemas.microsoft.com/office/powerpoint/2010/main" val="1323192622"/>
              </p:ext>
            </p:extLst>
          </p:nvPr>
        </p:nvGraphicFramePr>
        <p:xfrm>
          <a:off x="392710" y="1150242"/>
          <a:ext cx="6069406" cy="4145280"/>
        </p:xfrm>
        <a:graphic>
          <a:graphicData uri="http://schemas.openxmlformats.org/drawingml/2006/table">
            <a:tbl>
              <a:tblPr firstRow="1" bandRow="1">
                <a:tableStyleId>{5940675A-B579-460E-94D1-54222C63F5DA}</a:tableStyleId>
              </a:tblPr>
              <a:tblGrid>
                <a:gridCol w="478911">
                  <a:extLst>
                    <a:ext uri="{9D8B030D-6E8A-4147-A177-3AD203B41FA5}">
                      <a16:colId xmlns:a16="http://schemas.microsoft.com/office/drawing/2014/main" val="4134415593"/>
                    </a:ext>
                  </a:extLst>
                </a:gridCol>
                <a:gridCol w="3364713">
                  <a:extLst>
                    <a:ext uri="{9D8B030D-6E8A-4147-A177-3AD203B41FA5}">
                      <a16:colId xmlns:a16="http://schemas.microsoft.com/office/drawing/2014/main" val="516724835"/>
                    </a:ext>
                  </a:extLst>
                </a:gridCol>
                <a:gridCol w="2225782">
                  <a:extLst>
                    <a:ext uri="{9D8B030D-6E8A-4147-A177-3AD203B41FA5}">
                      <a16:colId xmlns:a16="http://schemas.microsoft.com/office/drawing/2014/main" val="2193180939"/>
                    </a:ext>
                  </a:extLst>
                </a:gridCol>
              </a:tblGrid>
              <a:tr h="220175">
                <a:tc>
                  <a:txBody>
                    <a:bodyPr/>
                    <a:lstStyle/>
                    <a:p>
                      <a:pPr algn="ctr"/>
                      <a:r>
                        <a:rPr kumimoji="1" lang="ja-JP" altLang="en-US" sz="1000">
                          <a:solidFill>
                            <a:schemeClr val="tx1"/>
                          </a:solidFill>
                        </a:rPr>
                        <a:t>時</a:t>
                      </a:r>
                    </a:p>
                  </a:txBody>
                  <a:tcPr/>
                </a:tc>
                <a:tc>
                  <a:txBody>
                    <a:bodyPr/>
                    <a:lstStyle/>
                    <a:p>
                      <a:pPr algn="ctr"/>
                      <a:r>
                        <a:rPr kumimoji="1" lang="ja-JP" altLang="en-US" sz="1000">
                          <a:solidFill>
                            <a:schemeClr val="tx1"/>
                          </a:solidFill>
                        </a:rPr>
                        <a:t>学習活動</a:t>
                      </a:r>
                    </a:p>
                  </a:txBody>
                  <a:tcPr/>
                </a:tc>
                <a:tc>
                  <a:txBody>
                    <a:bodyPr/>
                    <a:lstStyle/>
                    <a:p>
                      <a:pPr algn="ctr"/>
                      <a:r>
                        <a:rPr kumimoji="1" lang="ja-JP" altLang="en-US" sz="1000">
                          <a:solidFill>
                            <a:schemeClr val="tx1"/>
                          </a:solidFill>
                        </a:rPr>
                        <a:t>◇指導上の具体的な手立て</a:t>
                      </a:r>
                      <a:endParaRPr kumimoji="1" lang="en-US" altLang="ja-JP" sz="1000" dirty="0">
                        <a:solidFill>
                          <a:schemeClr val="tx1"/>
                        </a:solidFill>
                      </a:endParaRPr>
                    </a:p>
                    <a:p>
                      <a:pPr algn="ctr"/>
                      <a:r>
                        <a:rPr kumimoji="1" lang="ja-JP" altLang="en-US" sz="1000">
                          <a:solidFill>
                            <a:schemeClr val="tx1"/>
                          </a:solidFill>
                        </a:rPr>
                        <a:t>◆評価基準（方法）</a:t>
                      </a:r>
                    </a:p>
                  </a:txBody>
                  <a:tcPr/>
                </a:tc>
                <a:extLst>
                  <a:ext uri="{0D108BD9-81ED-4DB2-BD59-A6C34878D82A}">
                    <a16:rowId xmlns:a16="http://schemas.microsoft.com/office/drawing/2014/main" val="1231812452"/>
                  </a:ext>
                </a:extLst>
              </a:tr>
              <a:tr h="1939536">
                <a:tc>
                  <a:txBody>
                    <a:bodyPr/>
                    <a:lstStyle/>
                    <a:p>
                      <a:pPr algn="ctr"/>
                      <a:r>
                        <a:rPr kumimoji="1" lang="ja-JP" altLang="en-US" sz="1000">
                          <a:solidFill>
                            <a:schemeClr val="tx1"/>
                          </a:solidFill>
                        </a:rPr>
                        <a:t>１</a:t>
                      </a:r>
                    </a:p>
                  </a:txBody>
                  <a:tcPr anchor="ctr"/>
                </a:tc>
                <a:tc>
                  <a:txBody>
                    <a:bodyPr/>
                    <a:lstStyle/>
                    <a:p>
                      <a:endParaRPr kumimoji="1" lang="en-US" altLang="ja-JP" sz="1000" dirty="0">
                        <a:solidFill>
                          <a:schemeClr val="tx1"/>
                        </a:solidFill>
                      </a:endParaRPr>
                    </a:p>
                    <a:p>
                      <a:r>
                        <a:rPr kumimoji="1" lang="ja-JP" altLang="en-US" sz="1000">
                          <a:solidFill>
                            <a:schemeClr val="tx1"/>
                          </a:solidFill>
                        </a:rPr>
                        <a:t>（１）形や色が動くイメージをもち、</a:t>
                      </a:r>
                      <a:endParaRPr kumimoji="1" lang="en-US" altLang="ja-JP" sz="1000" dirty="0">
                        <a:solidFill>
                          <a:schemeClr val="tx1"/>
                        </a:solidFill>
                      </a:endParaRPr>
                    </a:p>
                    <a:p>
                      <a:r>
                        <a:rPr kumimoji="1" lang="ja-JP" altLang="en-US" sz="1000">
                          <a:solidFill>
                            <a:schemeClr val="tx1"/>
                          </a:solidFill>
                        </a:rPr>
                        <a:t>　　　ループアニメのイメージをつかむ。</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a:solidFill>
                            <a:schemeClr val="tx1"/>
                          </a:solidFill>
                        </a:rPr>
                        <a:t>（２）物語を広げる。</a:t>
                      </a:r>
                      <a:endParaRPr kumimoji="1" lang="en-US" altLang="ja-JP" sz="1000" dirty="0">
                        <a:solidFill>
                          <a:schemeClr val="tx1"/>
                        </a:solidFill>
                      </a:endParaRPr>
                    </a:p>
                    <a:p>
                      <a:r>
                        <a:rPr kumimoji="1" lang="ja-JP" altLang="en-US" sz="1000">
                          <a:solidFill>
                            <a:schemeClr val="tx1"/>
                          </a:solidFill>
                        </a:rPr>
                        <a:t>　　　</a:t>
                      </a:r>
                      <a:r>
                        <a:rPr kumimoji="1" lang="en-US" altLang="ja-JP" sz="1000" dirty="0">
                          <a:solidFill>
                            <a:schemeClr val="tx1"/>
                          </a:solidFill>
                        </a:rPr>
                        <a:t>○</a:t>
                      </a:r>
                      <a:r>
                        <a:rPr kumimoji="1" lang="ja-JP" altLang="en-US" sz="1000">
                          <a:solidFill>
                            <a:schemeClr val="tx1"/>
                          </a:solidFill>
                        </a:rPr>
                        <a:t>ねり丸はどんな世界にいるんだろう？</a:t>
                      </a:r>
                      <a:endParaRPr kumimoji="1" lang="en-US" altLang="ja-JP" sz="1000" dirty="0">
                        <a:solidFill>
                          <a:schemeClr val="tx1"/>
                        </a:solidFill>
                      </a:endParaRPr>
                    </a:p>
                    <a:p>
                      <a:r>
                        <a:rPr kumimoji="1" lang="ja-JP" altLang="en-US" sz="1000">
                          <a:solidFill>
                            <a:schemeClr val="tx1"/>
                          </a:solidFill>
                        </a:rPr>
                        <a:t>　　　○誰が（何が）登場するんだろう？</a:t>
                      </a:r>
                      <a:endParaRPr kumimoji="1" lang="en-US" altLang="ja-JP" sz="1000" dirty="0">
                        <a:solidFill>
                          <a:schemeClr val="tx1"/>
                        </a:solidFill>
                      </a:endParaRPr>
                    </a:p>
                    <a:p>
                      <a:r>
                        <a:rPr kumimoji="1" lang="ja-JP" altLang="en-US" sz="1000">
                          <a:solidFill>
                            <a:schemeClr val="tx1"/>
                          </a:solidFill>
                        </a:rPr>
                        <a:t>　　　○どんなことが起きるんだろう？</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ja-JP" altLang="en-US" sz="1000">
                          <a:solidFill>
                            <a:schemeClr val="tx1"/>
                          </a:solidFill>
                        </a:rPr>
                        <a:t>（３）構想したことをもとに、描く。</a:t>
                      </a:r>
                      <a:endParaRPr kumimoji="1" lang="en-US" altLang="ja-JP" sz="1000" dirty="0">
                        <a:solidFill>
                          <a:schemeClr val="tx1"/>
                        </a:solidFill>
                      </a:endParaRPr>
                    </a:p>
                    <a:p>
                      <a:endParaRPr kumimoji="1" lang="en-US" altLang="ja-JP" sz="1000" dirty="0">
                        <a:solidFill>
                          <a:schemeClr val="tx1"/>
                        </a:solidFill>
                      </a:endParaRPr>
                    </a:p>
                  </a:txBody>
                  <a:tcPr/>
                </a:tc>
                <a:tc>
                  <a:txBody>
                    <a:bodyPr/>
                    <a:lstStyle/>
                    <a:p>
                      <a:r>
                        <a:rPr kumimoji="1" lang="ja-JP" altLang="en-US" sz="1000" dirty="0">
                          <a:solidFill>
                            <a:schemeClr val="tx1"/>
                          </a:solidFill>
                        </a:rPr>
                        <a:t>◇サンプル映像を用いてイメージを</a:t>
                      </a:r>
                      <a:endParaRPr kumimoji="1" lang="en-US" altLang="ja-JP" sz="1000" dirty="0">
                        <a:solidFill>
                          <a:schemeClr val="tx1"/>
                        </a:solidFill>
                      </a:endParaRPr>
                    </a:p>
                    <a:p>
                      <a:r>
                        <a:rPr kumimoji="1" lang="ja-JP" altLang="en-US" sz="1000" dirty="0">
                          <a:solidFill>
                            <a:schemeClr val="tx1"/>
                          </a:solidFill>
                        </a:rPr>
                        <a:t>　膨らませる。</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◇アイデアシートを用いることで、</a:t>
                      </a:r>
                      <a:endParaRPr kumimoji="1" lang="en-US" altLang="ja-JP" sz="1000" dirty="0">
                        <a:solidFill>
                          <a:schemeClr val="tx1"/>
                        </a:solidFill>
                      </a:endParaRPr>
                    </a:p>
                    <a:p>
                      <a:r>
                        <a:rPr kumimoji="1" lang="ja-JP" altLang="en-US" sz="1000" dirty="0">
                          <a:solidFill>
                            <a:schemeClr val="tx1"/>
                          </a:solidFill>
                        </a:rPr>
                        <a:t>　発想を広げやすくする。</a:t>
                      </a:r>
                      <a:endParaRPr kumimoji="1" lang="en-US" altLang="ja-JP" sz="1000" dirty="0">
                        <a:solidFill>
                          <a:schemeClr val="tx1"/>
                        </a:solidFill>
                      </a:endParaRPr>
                    </a:p>
                    <a:p>
                      <a:r>
                        <a:rPr kumimoji="1" lang="ja-JP" altLang="en-US" sz="1000" dirty="0">
                          <a:solidFill>
                            <a:schemeClr val="tx1"/>
                          </a:solidFill>
                        </a:rPr>
                        <a:t>◆自分なりの物語や世界観・主題を</a:t>
                      </a:r>
                      <a:endParaRPr kumimoji="1" lang="en-US" altLang="ja-JP" sz="1000" dirty="0">
                        <a:solidFill>
                          <a:schemeClr val="tx1"/>
                        </a:solidFill>
                      </a:endParaRPr>
                    </a:p>
                    <a:p>
                      <a:r>
                        <a:rPr kumimoji="1" lang="ja-JP" altLang="en-US" sz="1000" dirty="0">
                          <a:solidFill>
                            <a:schemeClr val="tx1"/>
                          </a:solidFill>
                        </a:rPr>
                        <a:t>　見出し、発想を膨らませる。</a:t>
                      </a:r>
                      <a:endParaRPr kumimoji="1" lang="en-US" altLang="ja-JP" sz="1000" dirty="0">
                        <a:solidFill>
                          <a:schemeClr val="tx1"/>
                        </a:solidFill>
                      </a:endParaRPr>
                    </a:p>
                    <a:p>
                      <a:r>
                        <a:rPr kumimoji="1" lang="ja-JP" altLang="en-US" sz="1000" dirty="0">
                          <a:solidFill>
                            <a:schemeClr val="tx1"/>
                          </a:solidFill>
                        </a:rPr>
                        <a:t>（思・判・表）</a:t>
                      </a:r>
                      <a:r>
                        <a:rPr kumimoji="1" lang="en-US" altLang="ja-JP" sz="1000" dirty="0">
                          <a:solidFill>
                            <a:schemeClr val="tx1"/>
                          </a:solidFill>
                        </a:rPr>
                        <a:t>①</a:t>
                      </a:r>
                      <a:r>
                        <a:rPr kumimoji="1" lang="ja-JP" altLang="en-US" sz="1000" dirty="0">
                          <a:solidFill>
                            <a:schemeClr val="tx1"/>
                          </a:solidFill>
                        </a:rPr>
                        <a:t>  </a:t>
                      </a:r>
                      <a:endParaRPr kumimoji="1" lang="en-US" altLang="ja-JP" sz="1000" dirty="0">
                        <a:solidFill>
                          <a:schemeClr val="tx1"/>
                        </a:solidFill>
                      </a:endParaRPr>
                    </a:p>
                    <a:p>
                      <a:r>
                        <a:rPr kumimoji="1" lang="ja-JP" altLang="en-US" sz="1000" dirty="0">
                          <a:solidFill>
                            <a:schemeClr val="tx1"/>
                          </a:solidFill>
                        </a:rPr>
                        <a:t>　 </a:t>
                      </a:r>
                      <a:r>
                        <a:rPr kumimoji="1" lang="ja-JP" altLang="en-US" sz="800" dirty="0">
                          <a:solidFill>
                            <a:schemeClr val="tx1"/>
                          </a:solidFill>
                        </a:rPr>
                        <a:t>（ワークシート（１）アイデアシート）</a:t>
                      </a:r>
                      <a:endParaRPr kumimoji="1" lang="en-US" altLang="ja-JP" sz="8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◆形や色を連続的に繰り返して描く</a:t>
                      </a:r>
                      <a:endParaRPr kumimoji="1" lang="en-US" altLang="ja-JP" sz="1000" dirty="0">
                        <a:solidFill>
                          <a:schemeClr val="tx1"/>
                        </a:solidFill>
                      </a:endParaRPr>
                    </a:p>
                    <a:p>
                      <a:r>
                        <a:rPr kumimoji="1" lang="ja-JP" altLang="en-US" sz="1000" dirty="0">
                          <a:solidFill>
                            <a:schemeClr val="tx1"/>
                          </a:solidFill>
                        </a:rPr>
                        <a:t>　ことで、ものの動きや変化を表現</a:t>
                      </a:r>
                      <a:endParaRPr kumimoji="1" lang="en-US" altLang="ja-JP" sz="1000" dirty="0">
                        <a:solidFill>
                          <a:schemeClr val="tx1"/>
                        </a:solidFill>
                      </a:endParaRPr>
                    </a:p>
                    <a:p>
                      <a:r>
                        <a:rPr kumimoji="1" lang="ja-JP" altLang="en-US" sz="1000" dirty="0">
                          <a:solidFill>
                            <a:schemeClr val="tx1"/>
                          </a:solidFill>
                        </a:rPr>
                        <a:t>　することができることの楽しさや</a:t>
                      </a:r>
                      <a:endParaRPr kumimoji="1" lang="en-US" altLang="ja-JP" sz="1000" dirty="0">
                        <a:solidFill>
                          <a:schemeClr val="tx1"/>
                        </a:solidFill>
                      </a:endParaRPr>
                    </a:p>
                    <a:p>
                      <a:r>
                        <a:rPr kumimoji="1" lang="ja-JP" altLang="en-US" sz="1000" dirty="0">
                          <a:solidFill>
                            <a:schemeClr val="tx1"/>
                          </a:solidFill>
                        </a:rPr>
                        <a:t>　方法に気付く。（思・判・表）</a:t>
                      </a:r>
                      <a:r>
                        <a:rPr kumimoji="1" lang="en-US" altLang="ja-JP" sz="1000" dirty="0">
                          <a:solidFill>
                            <a:schemeClr val="tx1"/>
                          </a:solidFill>
                        </a:rPr>
                        <a:t>②</a:t>
                      </a:r>
                    </a:p>
                    <a:p>
                      <a:r>
                        <a:rPr kumimoji="1" lang="ja-JP" altLang="en-US" sz="1000" dirty="0">
                          <a:solidFill>
                            <a:schemeClr val="tx1"/>
                          </a:solidFill>
                        </a:rPr>
                        <a:t>　</a:t>
                      </a:r>
                      <a:r>
                        <a:rPr kumimoji="1" lang="ja-JP" altLang="en-US" sz="800" dirty="0">
                          <a:solidFill>
                            <a:schemeClr val="tx1"/>
                          </a:solidFill>
                        </a:rPr>
                        <a:t>（ワークシート（２）アニメ原画シー　</a:t>
                      </a:r>
                      <a:endParaRPr kumimoji="1" lang="en-US" altLang="ja-JP" sz="800" dirty="0">
                        <a:solidFill>
                          <a:schemeClr val="tx1"/>
                        </a:solidFill>
                      </a:endParaRPr>
                    </a:p>
                    <a:p>
                      <a:r>
                        <a:rPr kumimoji="1" lang="ja-JP" altLang="en-US" sz="800" dirty="0">
                          <a:solidFill>
                            <a:schemeClr val="tx1"/>
                          </a:solidFill>
                        </a:rPr>
                        <a:t>　ト）</a:t>
                      </a:r>
                      <a:endParaRPr kumimoji="1" lang="ja-JP" altLang="en-US" sz="1000" dirty="0">
                        <a:solidFill>
                          <a:schemeClr val="tx1"/>
                        </a:solidFill>
                      </a:endParaRPr>
                    </a:p>
                  </a:txBody>
                  <a:tcPr/>
                </a:tc>
                <a:extLst>
                  <a:ext uri="{0D108BD9-81ED-4DB2-BD59-A6C34878D82A}">
                    <a16:rowId xmlns:a16="http://schemas.microsoft.com/office/drawing/2014/main" val="540731988"/>
                  </a:ext>
                </a:extLst>
              </a:tr>
              <a:tr h="167343">
                <a:tc>
                  <a:txBody>
                    <a:bodyPr/>
                    <a:lstStyle/>
                    <a:p>
                      <a:pPr algn="ctr"/>
                      <a:r>
                        <a:rPr kumimoji="1" lang="ja-JP" altLang="en-US" sz="1000">
                          <a:solidFill>
                            <a:schemeClr val="tx1"/>
                          </a:solidFill>
                        </a:rPr>
                        <a:t>準備</a:t>
                      </a:r>
                    </a:p>
                  </a:txBody>
                  <a:tcPr anchor="ctr"/>
                </a:tc>
                <a:tc>
                  <a:txBody>
                    <a:bodyPr/>
                    <a:lstStyle/>
                    <a:p>
                      <a:r>
                        <a:rPr kumimoji="1" lang="ja-JP" altLang="en-US" sz="1000">
                          <a:solidFill>
                            <a:schemeClr val="tx1"/>
                          </a:solidFill>
                        </a:rPr>
                        <a:t>撮影し、アニメに加工する。</a:t>
                      </a:r>
                    </a:p>
                  </a:txBody>
                  <a:tcPr/>
                </a:tc>
                <a:tc>
                  <a:txBody>
                    <a:bodyPr/>
                    <a:lstStyle/>
                    <a:p>
                      <a:endParaRPr kumimoji="1" lang="ja-JP" altLang="en-US" sz="1000" dirty="0">
                        <a:solidFill>
                          <a:schemeClr val="tx1"/>
                        </a:solidFill>
                      </a:endParaRPr>
                    </a:p>
                  </a:txBody>
                  <a:tcPr/>
                </a:tc>
                <a:extLst>
                  <a:ext uri="{0D108BD9-81ED-4DB2-BD59-A6C34878D82A}">
                    <a16:rowId xmlns:a16="http://schemas.microsoft.com/office/drawing/2014/main" val="3212961"/>
                  </a:ext>
                </a:extLst>
              </a:tr>
              <a:tr h="900612">
                <a:tc>
                  <a:txBody>
                    <a:bodyPr/>
                    <a:lstStyle/>
                    <a:p>
                      <a:pPr algn="ctr"/>
                      <a:r>
                        <a:rPr kumimoji="1" lang="ja-JP" altLang="en-US" sz="1000">
                          <a:solidFill>
                            <a:schemeClr val="tx1"/>
                          </a:solidFill>
                        </a:rPr>
                        <a:t>２</a:t>
                      </a:r>
                    </a:p>
                  </a:txBody>
                  <a:tcPr anchor="ctr"/>
                </a:tc>
                <a:tc>
                  <a:txBody>
                    <a:bodyPr/>
                    <a:lstStyle/>
                    <a:p>
                      <a:r>
                        <a:rPr kumimoji="1" lang="ja-JP" altLang="en-US" sz="1000" dirty="0">
                          <a:solidFill>
                            <a:schemeClr val="tx1"/>
                          </a:solidFill>
                        </a:rPr>
                        <a:t>（１）全員の作品を鑑賞する。</a:t>
                      </a:r>
                      <a:endParaRPr kumimoji="1" lang="en-US" altLang="ja-JP" sz="1000" dirty="0">
                        <a:solidFill>
                          <a:schemeClr val="tx1"/>
                        </a:solidFill>
                      </a:endParaRPr>
                    </a:p>
                    <a:p>
                      <a:r>
                        <a:rPr kumimoji="1" lang="ja-JP" altLang="en-US" sz="1000" dirty="0">
                          <a:solidFill>
                            <a:schemeClr val="tx1"/>
                          </a:solidFill>
                        </a:rPr>
                        <a:t>（２）鑑賞シートに沿って気付いたことや工夫したい</a:t>
                      </a:r>
                      <a:endParaRPr kumimoji="1" lang="en-US" altLang="ja-JP" sz="1000" dirty="0">
                        <a:solidFill>
                          <a:schemeClr val="tx1"/>
                        </a:solidFill>
                      </a:endParaRPr>
                    </a:p>
                    <a:p>
                      <a:r>
                        <a:rPr kumimoji="1" lang="ja-JP" altLang="en-US" sz="1000" dirty="0">
                          <a:solidFill>
                            <a:schemeClr val="tx1"/>
                          </a:solidFill>
                        </a:rPr>
                        <a:t>　　　こと、友達の作品の良いところを考える。</a:t>
                      </a:r>
                      <a:endParaRPr kumimoji="1" lang="en-US" altLang="ja-JP" sz="1000" dirty="0">
                        <a:solidFill>
                          <a:schemeClr val="tx1"/>
                        </a:solidFill>
                      </a:endParaRPr>
                    </a:p>
                    <a:p>
                      <a:r>
                        <a:rPr kumimoji="1" lang="ja-JP" altLang="en-US" sz="1000" dirty="0">
                          <a:solidFill>
                            <a:schemeClr val="tx1"/>
                          </a:solidFill>
                        </a:rPr>
                        <a:t>（３）グループを作り、気付いたことを基にして、　　</a:t>
                      </a:r>
                      <a:endParaRPr kumimoji="1" lang="en-US" altLang="ja-JP" sz="1000" dirty="0">
                        <a:solidFill>
                          <a:schemeClr val="tx1"/>
                        </a:solidFill>
                      </a:endParaRPr>
                    </a:p>
                    <a:p>
                      <a:r>
                        <a:rPr kumimoji="1" lang="ja-JP" altLang="en-US" sz="1000" dirty="0">
                          <a:solidFill>
                            <a:schemeClr val="tx1"/>
                          </a:solidFill>
                        </a:rPr>
                        <a:t>　　　お互いの良さやおもしろさを伝え合う。</a:t>
                      </a:r>
                      <a:endParaRPr kumimoji="1" lang="en-US" altLang="ja-JP" sz="1000" dirty="0">
                        <a:solidFill>
                          <a:schemeClr val="tx1"/>
                        </a:solidFill>
                      </a:endParaRPr>
                    </a:p>
                    <a:p>
                      <a:r>
                        <a:rPr kumimoji="1" lang="ja-JP" altLang="en-US" sz="1000" dirty="0">
                          <a:solidFill>
                            <a:schemeClr val="tx1"/>
                          </a:solidFill>
                        </a:rPr>
                        <a:t>（４）各グループで出てきた意見を知る。</a:t>
                      </a:r>
                      <a:endParaRPr kumimoji="1" lang="en-US" altLang="ja-JP" sz="1000" dirty="0">
                        <a:solidFill>
                          <a:schemeClr val="tx1"/>
                        </a:solidFill>
                      </a:endParaRPr>
                    </a:p>
                  </a:txBody>
                  <a:tcPr/>
                </a:tc>
                <a:tc>
                  <a:txBody>
                    <a:bodyPr/>
                    <a:lstStyle/>
                    <a:p>
                      <a:endParaRPr kumimoji="1" lang="en-US" altLang="ja-JP" sz="1000" dirty="0">
                        <a:solidFill>
                          <a:schemeClr val="tx1"/>
                        </a:solidFill>
                      </a:endParaRPr>
                    </a:p>
                    <a:p>
                      <a:r>
                        <a:rPr kumimoji="1" lang="ja-JP" altLang="en-US" sz="1000" dirty="0">
                          <a:solidFill>
                            <a:schemeClr val="tx1"/>
                          </a:solidFill>
                        </a:rPr>
                        <a:t>◆自分や友達の発想や表現のおもし</a:t>
                      </a:r>
                      <a:endParaRPr kumimoji="1" lang="en-US" altLang="ja-JP" sz="1000" dirty="0">
                        <a:solidFill>
                          <a:schemeClr val="tx1"/>
                        </a:solidFill>
                      </a:endParaRPr>
                    </a:p>
                    <a:p>
                      <a:r>
                        <a:rPr kumimoji="1" lang="ja-JP" altLang="en-US" sz="1000" dirty="0">
                          <a:solidFill>
                            <a:schemeClr val="tx1"/>
                          </a:solidFill>
                        </a:rPr>
                        <a:t>　ろさ、楽しさに気付いている。</a:t>
                      </a:r>
                      <a:endParaRPr kumimoji="1" lang="en-US" altLang="ja-JP" sz="1000" dirty="0">
                        <a:solidFill>
                          <a:schemeClr val="tx1"/>
                        </a:solidFill>
                      </a:endParaRPr>
                    </a:p>
                    <a:p>
                      <a:r>
                        <a:rPr kumimoji="1" lang="ja-JP" altLang="en-US" sz="1000" dirty="0">
                          <a:solidFill>
                            <a:schemeClr val="tx1"/>
                          </a:solidFill>
                        </a:rPr>
                        <a:t>　（主）</a:t>
                      </a:r>
                      <a:r>
                        <a:rPr kumimoji="1" lang="en-US" altLang="ja-JP" sz="1000" dirty="0">
                          <a:solidFill>
                            <a:schemeClr val="tx1"/>
                          </a:solidFill>
                        </a:rPr>
                        <a:t>①</a:t>
                      </a:r>
                    </a:p>
                    <a:p>
                      <a:r>
                        <a:rPr kumimoji="1" lang="ja-JP" altLang="en-US" sz="800" dirty="0">
                          <a:solidFill>
                            <a:schemeClr val="tx1"/>
                          </a:solidFill>
                        </a:rPr>
                        <a:t>　（ワークシート（３）鑑賞シート）</a:t>
                      </a:r>
                      <a:endParaRPr kumimoji="1" lang="ja-JP" altLang="en-US" sz="1000" dirty="0">
                        <a:solidFill>
                          <a:schemeClr val="tx1"/>
                        </a:solidFill>
                      </a:endParaRPr>
                    </a:p>
                  </a:txBody>
                  <a:tcPr/>
                </a:tc>
                <a:extLst>
                  <a:ext uri="{0D108BD9-81ED-4DB2-BD59-A6C34878D82A}">
                    <a16:rowId xmlns:a16="http://schemas.microsoft.com/office/drawing/2014/main" val="1982854898"/>
                  </a:ext>
                </a:extLst>
              </a:tr>
            </a:tbl>
          </a:graphicData>
        </a:graphic>
      </p:graphicFrame>
      <p:sp>
        <p:nvSpPr>
          <p:cNvPr id="10" name="角丸四角形 9">
            <a:extLst>
              <a:ext uri="{FF2B5EF4-FFF2-40B4-BE49-F238E27FC236}">
                <a16:creationId xmlns:a16="http://schemas.microsoft.com/office/drawing/2014/main" id="{626B50BC-D0E9-084D-B376-BE189E857201}"/>
              </a:ext>
            </a:extLst>
          </p:cNvPr>
          <p:cNvSpPr/>
          <p:nvPr/>
        </p:nvSpPr>
        <p:spPr>
          <a:xfrm>
            <a:off x="491205" y="8636958"/>
            <a:ext cx="2529788"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sz="1200" b="1" dirty="0">
                <a:solidFill>
                  <a:schemeClr val="bg1"/>
                </a:solidFill>
                <a:latin typeface="Calibri" charset="0"/>
                <a:ea typeface="ＭＳ Ｐゴシック" charset="0"/>
                <a:cs typeface="ＭＳ Ｐゴシック" charset="0"/>
              </a:rPr>
              <a:t>【</a:t>
            </a:r>
            <a:r>
              <a:rPr lang="ja-JP" altLang="en-US" sz="1200" b="1" dirty="0">
                <a:solidFill>
                  <a:schemeClr val="bg1"/>
                </a:solidFill>
                <a:latin typeface="Calibri" charset="0"/>
                <a:ea typeface="ＭＳ Ｐゴシック" charset="0"/>
                <a:cs typeface="ＭＳ Ｐゴシック" charset="0"/>
              </a:rPr>
              <a:t>発展編</a:t>
            </a:r>
            <a:r>
              <a:rPr lang="en-US" altLang="ja-JP" sz="1200" b="1" dirty="0">
                <a:solidFill>
                  <a:schemeClr val="bg1"/>
                </a:solidFill>
                <a:latin typeface="Calibri" charset="0"/>
                <a:ea typeface="ＭＳ Ｐゴシック" charset="0"/>
                <a:cs typeface="ＭＳ Ｐゴシック" charset="0"/>
              </a:rPr>
              <a:t>】</a:t>
            </a:r>
            <a:r>
              <a:rPr lang="ja-JP" altLang="en-US" sz="1200" b="1" dirty="0">
                <a:solidFill>
                  <a:schemeClr val="bg1"/>
                </a:solidFill>
                <a:latin typeface="Calibri" charset="0"/>
                <a:ea typeface="ＭＳ Ｐゴシック" charset="0"/>
                <a:cs typeface="ＭＳ Ｐゴシック" charset="0"/>
              </a:rPr>
              <a:t>協働活動例</a:t>
            </a:r>
            <a:endParaRPr lang="en-US" altLang="ja-JP" sz="1200" b="1" dirty="0">
              <a:solidFill>
                <a:schemeClr val="bg1"/>
              </a:solidFill>
              <a:latin typeface="Calibri" charset="0"/>
              <a:ea typeface="ＭＳ Ｐゴシック" charset="0"/>
              <a:cs typeface="ＭＳ Ｐゴシック" charset="0"/>
            </a:endParaRPr>
          </a:p>
        </p:txBody>
      </p:sp>
      <p:sp>
        <p:nvSpPr>
          <p:cNvPr id="12" name="テキスト ボックス 9">
            <a:extLst>
              <a:ext uri="{FF2B5EF4-FFF2-40B4-BE49-F238E27FC236}">
                <a16:creationId xmlns:a16="http://schemas.microsoft.com/office/drawing/2014/main" id="{FE7CD051-C292-4A41-AF22-0B2FAD5E1B4F}"/>
              </a:ext>
            </a:extLst>
          </p:cNvPr>
          <p:cNvSpPr txBox="1">
            <a:spLocks noChangeArrowheads="1"/>
          </p:cNvSpPr>
          <p:nvPr/>
        </p:nvSpPr>
        <p:spPr bwMode="auto">
          <a:xfrm>
            <a:off x="517265" y="8967158"/>
            <a:ext cx="6069406"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100" dirty="0">
                <a:latin typeface="Calibri" charset="0"/>
              </a:rPr>
              <a:t>〇　グループ全員の作品を一つにつなげ、物語として完成させる。</a:t>
            </a:r>
            <a:endParaRPr lang="en-US" altLang="ja-JP" sz="1100" dirty="0">
              <a:latin typeface="Calibri" charset="0"/>
            </a:endParaRPr>
          </a:p>
          <a:p>
            <a:r>
              <a:rPr lang="ja-JP" altLang="en-US" sz="1100" dirty="0">
                <a:latin typeface="Calibri" charset="0"/>
              </a:rPr>
              <a:t>　　 ねり丸がどんな世界にいるのか、どんな順番でつなげると楽しい物語となるか、物語のタイトルは   </a:t>
            </a:r>
            <a:endParaRPr lang="en-US" altLang="ja-JP" sz="1100" dirty="0">
              <a:latin typeface="Calibri" charset="0"/>
            </a:endParaRPr>
          </a:p>
          <a:p>
            <a:r>
              <a:rPr lang="en-US" altLang="ja-JP" sz="1100" dirty="0">
                <a:latin typeface="Calibri" charset="0"/>
              </a:rPr>
              <a:t>    </a:t>
            </a:r>
            <a:r>
              <a:rPr lang="ja-JP" altLang="en-US" sz="1100" dirty="0">
                <a:latin typeface="Calibri" charset="0"/>
              </a:rPr>
              <a:t>どうするかなどをグループで考えることで、物語の世界観を広げることができる。</a:t>
            </a:r>
            <a:endParaRPr lang="en-US" altLang="ja-JP" sz="1100" dirty="0">
              <a:latin typeface="Calibri" charset="0"/>
            </a:endParaRPr>
          </a:p>
        </p:txBody>
      </p:sp>
      <p:sp>
        <p:nvSpPr>
          <p:cNvPr id="13" name="テキスト ボックス 9">
            <a:extLst>
              <a:ext uri="{FF2B5EF4-FFF2-40B4-BE49-F238E27FC236}">
                <a16:creationId xmlns:a16="http://schemas.microsoft.com/office/drawing/2014/main" id="{0021DB66-5420-FA49-92CD-5AF6289F0A76}"/>
              </a:ext>
            </a:extLst>
          </p:cNvPr>
          <p:cNvSpPr txBox="1">
            <a:spLocks noChangeArrowheads="1"/>
          </p:cNvSpPr>
          <p:nvPr/>
        </p:nvSpPr>
        <p:spPr bwMode="auto">
          <a:xfrm>
            <a:off x="230663" y="5287844"/>
            <a:ext cx="185187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100">
                <a:latin typeface="Calibri" charset="0"/>
              </a:rPr>
              <a:t>●ワークシート</a:t>
            </a:r>
            <a:endParaRPr lang="en-US" altLang="ja-JP" sz="1100" dirty="0">
              <a:latin typeface="Calibri" charset="0"/>
            </a:endParaRPr>
          </a:p>
          <a:p>
            <a:r>
              <a:rPr lang="ja-JP" altLang="en-US" sz="1100">
                <a:latin typeface="Calibri" charset="0"/>
              </a:rPr>
              <a:t>　　（１）アイデアシート</a:t>
            </a:r>
            <a:endParaRPr lang="en-US" altLang="ja-JP" sz="1100" dirty="0">
              <a:latin typeface="Calibri" charset="0"/>
            </a:endParaRPr>
          </a:p>
        </p:txBody>
      </p:sp>
      <p:sp>
        <p:nvSpPr>
          <p:cNvPr id="14" name="テキスト ボックス 9">
            <a:extLst>
              <a:ext uri="{FF2B5EF4-FFF2-40B4-BE49-F238E27FC236}">
                <a16:creationId xmlns:a16="http://schemas.microsoft.com/office/drawing/2014/main" id="{43729A2C-4B8C-0D4C-9C94-482AE56CEEA2}"/>
              </a:ext>
            </a:extLst>
          </p:cNvPr>
          <p:cNvSpPr txBox="1">
            <a:spLocks noChangeArrowheads="1"/>
          </p:cNvSpPr>
          <p:nvPr/>
        </p:nvSpPr>
        <p:spPr bwMode="auto">
          <a:xfrm>
            <a:off x="2160738" y="5272320"/>
            <a:ext cx="1962323"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endParaRPr lang="en-US" altLang="ja-JP" sz="1100" dirty="0">
              <a:latin typeface="Calibri" charset="0"/>
            </a:endParaRPr>
          </a:p>
          <a:p>
            <a:r>
              <a:rPr lang="ja-JP" altLang="en-US" sz="1100">
                <a:latin typeface="Calibri" charset="0"/>
              </a:rPr>
              <a:t>（２）アニメ原画シート</a:t>
            </a:r>
            <a:endParaRPr lang="en-US" altLang="ja-JP" sz="1100" dirty="0">
              <a:latin typeface="Calibri" charset="0"/>
            </a:endParaRPr>
          </a:p>
          <a:p>
            <a:r>
              <a:rPr lang="ja-JP" altLang="en-US" sz="900">
                <a:latin typeface="Calibri" charset="0"/>
              </a:rPr>
              <a:t>　　＊下記のシートに、絵を描きこむ。</a:t>
            </a:r>
            <a:endParaRPr lang="en-US" altLang="ja-JP" sz="900" dirty="0">
              <a:latin typeface="Calibri" charset="0"/>
            </a:endParaRPr>
          </a:p>
        </p:txBody>
      </p:sp>
      <p:pic>
        <p:nvPicPr>
          <p:cNvPr id="3" name="図 2">
            <a:extLst>
              <a:ext uri="{FF2B5EF4-FFF2-40B4-BE49-F238E27FC236}">
                <a16:creationId xmlns:a16="http://schemas.microsoft.com/office/drawing/2014/main" id="{1D695D77-78D2-AB40-A372-3F0D03800ECB}"/>
              </a:ext>
            </a:extLst>
          </p:cNvPr>
          <p:cNvPicPr>
            <a:picLocks noChangeAspect="1"/>
          </p:cNvPicPr>
          <p:nvPr/>
        </p:nvPicPr>
        <p:blipFill>
          <a:blip r:embed="rId3"/>
          <a:stretch>
            <a:fillRect/>
          </a:stretch>
        </p:blipFill>
        <p:spPr>
          <a:xfrm>
            <a:off x="4771418" y="5832511"/>
            <a:ext cx="1757423" cy="2535246"/>
          </a:xfrm>
          <a:prstGeom prst="rect">
            <a:avLst/>
          </a:prstGeom>
          <a:ln w="3175">
            <a:solidFill>
              <a:schemeClr val="tx1"/>
            </a:solidFill>
          </a:ln>
        </p:spPr>
      </p:pic>
      <p:pic>
        <p:nvPicPr>
          <p:cNvPr id="5" name="図 4">
            <a:extLst>
              <a:ext uri="{FF2B5EF4-FFF2-40B4-BE49-F238E27FC236}">
                <a16:creationId xmlns:a16="http://schemas.microsoft.com/office/drawing/2014/main" id="{1CD7E054-2675-484F-ACC5-33C9BADDF365}"/>
              </a:ext>
            </a:extLst>
          </p:cNvPr>
          <p:cNvPicPr>
            <a:picLocks noChangeAspect="1"/>
          </p:cNvPicPr>
          <p:nvPr/>
        </p:nvPicPr>
        <p:blipFill>
          <a:blip r:embed="rId4"/>
          <a:stretch>
            <a:fillRect/>
          </a:stretch>
        </p:blipFill>
        <p:spPr>
          <a:xfrm>
            <a:off x="329159" y="5832511"/>
            <a:ext cx="1753381" cy="2529414"/>
          </a:xfrm>
          <a:prstGeom prst="rect">
            <a:avLst/>
          </a:prstGeom>
          <a:ln w="3175">
            <a:solidFill>
              <a:schemeClr val="tx1"/>
            </a:solidFill>
          </a:ln>
        </p:spPr>
      </p:pic>
      <p:sp>
        <p:nvSpPr>
          <p:cNvPr id="15" name="テキスト ボックス 9">
            <a:extLst>
              <a:ext uri="{FF2B5EF4-FFF2-40B4-BE49-F238E27FC236}">
                <a16:creationId xmlns:a16="http://schemas.microsoft.com/office/drawing/2014/main" id="{FC5B1D98-8EBD-EE4E-B9F1-0950DD5946D7}"/>
              </a:ext>
            </a:extLst>
          </p:cNvPr>
          <p:cNvSpPr txBox="1">
            <a:spLocks noChangeArrowheads="1"/>
          </p:cNvSpPr>
          <p:nvPr/>
        </p:nvSpPr>
        <p:spPr bwMode="auto">
          <a:xfrm>
            <a:off x="4771418" y="5287844"/>
            <a:ext cx="133191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endParaRPr lang="en-US" altLang="ja-JP" sz="1100" dirty="0">
              <a:latin typeface="Calibri" charset="0"/>
            </a:endParaRPr>
          </a:p>
          <a:p>
            <a:r>
              <a:rPr lang="ja-JP" altLang="en-US" sz="1100">
                <a:latin typeface="Calibri" charset="0"/>
              </a:rPr>
              <a:t>（３）鑑賞シート</a:t>
            </a:r>
            <a:endParaRPr lang="en-US" altLang="ja-JP" sz="1100" dirty="0">
              <a:latin typeface="Calibri" charset="0"/>
            </a:endParaRPr>
          </a:p>
        </p:txBody>
      </p:sp>
      <p:grpSp>
        <p:nvGrpSpPr>
          <p:cNvPr id="26" name="グループ化 25">
            <a:extLst>
              <a:ext uri="{FF2B5EF4-FFF2-40B4-BE49-F238E27FC236}">
                <a16:creationId xmlns:a16="http://schemas.microsoft.com/office/drawing/2014/main" id="{FB5F39EF-E5D1-694E-9C84-B6C3D04CE706}"/>
              </a:ext>
            </a:extLst>
          </p:cNvPr>
          <p:cNvGrpSpPr/>
          <p:nvPr/>
        </p:nvGrpSpPr>
        <p:grpSpPr>
          <a:xfrm>
            <a:off x="2211378" y="5997146"/>
            <a:ext cx="2435243" cy="2394403"/>
            <a:chOff x="2181557" y="5839181"/>
            <a:chExt cx="2468629" cy="2427229"/>
          </a:xfrm>
        </p:grpSpPr>
        <p:pic>
          <p:nvPicPr>
            <p:cNvPr id="19" name="図 18">
              <a:extLst>
                <a:ext uri="{FF2B5EF4-FFF2-40B4-BE49-F238E27FC236}">
                  <a16:creationId xmlns:a16="http://schemas.microsoft.com/office/drawing/2014/main" id="{FF6D6E95-000C-B649-BB79-FF8F3FE99ED5}"/>
                </a:ext>
              </a:extLst>
            </p:cNvPr>
            <p:cNvPicPr>
              <a:picLocks noChangeAspect="1"/>
            </p:cNvPicPr>
            <p:nvPr/>
          </p:nvPicPr>
          <p:blipFill>
            <a:blip r:embed="rId5"/>
            <a:stretch>
              <a:fillRect/>
            </a:stretch>
          </p:blipFill>
          <p:spPr>
            <a:xfrm>
              <a:off x="2181557" y="5839181"/>
              <a:ext cx="2456863" cy="607340"/>
            </a:xfrm>
            <a:prstGeom prst="rect">
              <a:avLst/>
            </a:prstGeom>
          </p:spPr>
        </p:pic>
        <p:pic>
          <p:nvPicPr>
            <p:cNvPr id="21" name="図 20">
              <a:extLst>
                <a:ext uri="{FF2B5EF4-FFF2-40B4-BE49-F238E27FC236}">
                  <a16:creationId xmlns:a16="http://schemas.microsoft.com/office/drawing/2014/main" id="{BEFF52A8-6069-CB45-AD52-0673C9E172A6}"/>
                </a:ext>
              </a:extLst>
            </p:cNvPr>
            <p:cNvPicPr>
              <a:picLocks noChangeAspect="1"/>
            </p:cNvPicPr>
            <p:nvPr/>
          </p:nvPicPr>
          <p:blipFill>
            <a:blip r:embed="rId6"/>
            <a:stretch>
              <a:fillRect/>
            </a:stretch>
          </p:blipFill>
          <p:spPr>
            <a:xfrm>
              <a:off x="2181557" y="6424957"/>
              <a:ext cx="2456863" cy="610771"/>
            </a:xfrm>
            <a:prstGeom prst="rect">
              <a:avLst/>
            </a:prstGeom>
          </p:spPr>
        </p:pic>
        <p:pic>
          <p:nvPicPr>
            <p:cNvPr id="23" name="図 22">
              <a:extLst>
                <a:ext uri="{FF2B5EF4-FFF2-40B4-BE49-F238E27FC236}">
                  <a16:creationId xmlns:a16="http://schemas.microsoft.com/office/drawing/2014/main" id="{700EA613-86C8-704A-AFEB-5DF79A2F3258}"/>
                </a:ext>
              </a:extLst>
            </p:cNvPr>
            <p:cNvPicPr>
              <a:picLocks noChangeAspect="1"/>
            </p:cNvPicPr>
            <p:nvPr/>
          </p:nvPicPr>
          <p:blipFill>
            <a:blip r:embed="rId7"/>
            <a:stretch>
              <a:fillRect/>
            </a:stretch>
          </p:blipFill>
          <p:spPr>
            <a:xfrm>
              <a:off x="2181557" y="7043247"/>
              <a:ext cx="2456863" cy="606774"/>
            </a:xfrm>
            <a:prstGeom prst="rect">
              <a:avLst/>
            </a:prstGeom>
          </p:spPr>
        </p:pic>
        <p:pic>
          <p:nvPicPr>
            <p:cNvPr id="25" name="図 24">
              <a:extLst>
                <a:ext uri="{FF2B5EF4-FFF2-40B4-BE49-F238E27FC236}">
                  <a16:creationId xmlns:a16="http://schemas.microsoft.com/office/drawing/2014/main" id="{D1F716D0-60CB-4448-84CC-743507AE5CD8}"/>
                </a:ext>
              </a:extLst>
            </p:cNvPr>
            <p:cNvPicPr>
              <a:picLocks noChangeAspect="1"/>
            </p:cNvPicPr>
            <p:nvPr/>
          </p:nvPicPr>
          <p:blipFill>
            <a:blip r:embed="rId8"/>
            <a:stretch>
              <a:fillRect/>
            </a:stretch>
          </p:blipFill>
          <p:spPr>
            <a:xfrm>
              <a:off x="2181558" y="7659635"/>
              <a:ext cx="2468628" cy="606775"/>
            </a:xfrm>
            <a:prstGeom prst="rect">
              <a:avLst/>
            </a:prstGeom>
          </p:spPr>
        </p:pic>
      </p:grpSp>
    </p:spTree>
    <p:extLst>
      <p:ext uri="{BB962C8B-B14F-4D97-AF65-F5344CB8AC3E}">
        <p14:creationId xmlns:p14="http://schemas.microsoft.com/office/powerpoint/2010/main" val="16486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0">
            <a:extLst>
              <a:ext uri="{FF2B5EF4-FFF2-40B4-BE49-F238E27FC236}">
                <a16:creationId xmlns:a16="http://schemas.microsoft.com/office/drawing/2014/main" id="{7D6F597B-309B-B14B-9FBC-9FC1FA93FC48}"/>
              </a:ext>
            </a:extLst>
          </p:cNvPr>
          <p:cNvSpPr>
            <a:spLocks noChangeArrowheads="1"/>
          </p:cNvSpPr>
          <p:nvPr/>
        </p:nvSpPr>
        <p:spPr bwMode="auto">
          <a:xfrm>
            <a:off x="87313" y="90522"/>
            <a:ext cx="257460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ショートアニメにチャレンジ！</a:t>
            </a:r>
            <a:r>
              <a:rPr lang="en-US" altLang="ja-JP" sz="1100" dirty="0">
                <a:solidFill>
                  <a:srgbClr val="7F7F7F"/>
                </a:solidFill>
                <a:latin typeface="ヒラギノ角ゴ StdN W8" charset="0"/>
                <a:ea typeface="ヒラギノ角ゴ StdN W8" charset="0"/>
                <a:cs typeface="ヒラギノ角ゴ StdN W8" charset="0"/>
              </a:rPr>
              <a:t>A</a:t>
            </a:r>
          </a:p>
        </p:txBody>
      </p:sp>
      <p:sp>
        <p:nvSpPr>
          <p:cNvPr id="5" name="角丸四角形 4">
            <a:extLst>
              <a:ext uri="{FF2B5EF4-FFF2-40B4-BE49-F238E27FC236}">
                <a16:creationId xmlns:a16="http://schemas.microsoft.com/office/drawing/2014/main" id="{95F38374-1935-5540-84E5-7FCF7F28C8CB}"/>
              </a:ext>
            </a:extLst>
          </p:cNvPr>
          <p:cNvSpPr/>
          <p:nvPr/>
        </p:nvSpPr>
        <p:spPr>
          <a:xfrm>
            <a:off x="2458721" y="90522"/>
            <a:ext cx="4311966" cy="74259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10">
            <a:extLst>
              <a:ext uri="{FF2B5EF4-FFF2-40B4-BE49-F238E27FC236}">
                <a16:creationId xmlns:a16="http://schemas.microsoft.com/office/drawing/2014/main" id="{2583A049-5AE6-C64A-AFB6-3083DB00B537}"/>
              </a:ext>
            </a:extLst>
          </p:cNvPr>
          <p:cNvSpPr>
            <a:spLocks noChangeArrowheads="1"/>
          </p:cNvSpPr>
          <p:nvPr/>
        </p:nvSpPr>
        <p:spPr bwMode="auto">
          <a:xfrm>
            <a:off x="2982913"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組</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7" name="正方形/長方形 10">
            <a:extLst>
              <a:ext uri="{FF2B5EF4-FFF2-40B4-BE49-F238E27FC236}">
                <a16:creationId xmlns:a16="http://schemas.microsoft.com/office/drawing/2014/main" id="{652C29B6-665E-6F4F-BC4E-A898C30EFEF4}"/>
              </a:ext>
            </a:extLst>
          </p:cNvPr>
          <p:cNvSpPr>
            <a:spLocks noChangeArrowheads="1"/>
          </p:cNvSpPr>
          <p:nvPr/>
        </p:nvSpPr>
        <p:spPr bwMode="auto">
          <a:xfrm>
            <a:off x="3855194"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番</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8" name="正方形/長方形 10">
            <a:extLst>
              <a:ext uri="{FF2B5EF4-FFF2-40B4-BE49-F238E27FC236}">
                <a16:creationId xmlns:a16="http://schemas.microsoft.com/office/drawing/2014/main" id="{BDB10217-DA56-3F40-BFF2-B22F0B34D08B}"/>
              </a:ext>
            </a:extLst>
          </p:cNvPr>
          <p:cNvSpPr>
            <a:spLocks noChangeArrowheads="1"/>
          </p:cNvSpPr>
          <p:nvPr/>
        </p:nvSpPr>
        <p:spPr bwMode="auto">
          <a:xfrm>
            <a:off x="4152009" y="90522"/>
            <a:ext cx="8813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なまえ</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9" name="テキスト ボックス 8">
            <a:extLst>
              <a:ext uri="{FF2B5EF4-FFF2-40B4-BE49-F238E27FC236}">
                <a16:creationId xmlns:a16="http://schemas.microsoft.com/office/drawing/2014/main" id="{68FBF7CD-D279-BC44-A54C-6B333160AA9A}"/>
              </a:ext>
            </a:extLst>
          </p:cNvPr>
          <p:cNvSpPr txBox="1"/>
          <p:nvPr/>
        </p:nvSpPr>
        <p:spPr>
          <a:xfrm>
            <a:off x="87313" y="511144"/>
            <a:ext cx="2371408" cy="461665"/>
          </a:xfrm>
          <a:prstGeom prst="rect">
            <a:avLst/>
          </a:prstGeom>
          <a:noFill/>
        </p:spPr>
        <p:txBody>
          <a:bodyPr wrap="square" rtlCol="0">
            <a:spAutoFit/>
          </a:bodyPr>
          <a:lstStyle/>
          <a:p>
            <a:r>
              <a:rPr lang="ja-JP" altLang="en-US" sz="2400" b="1">
                <a:latin typeface="HG創英角ｺﾞｼｯｸUB" panose="020B0909000000000000" pitchFamily="49" charset="-128"/>
                <a:ea typeface="HG創英角ｺﾞｼｯｸUB" panose="020B0909000000000000" pitchFamily="49" charset="-128"/>
              </a:rPr>
              <a:t>アイデアシート</a:t>
            </a:r>
            <a:endParaRPr lang="en-US" altLang="ja-JP" sz="1400" b="1" dirty="0"/>
          </a:p>
        </p:txBody>
      </p:sp>
      <p:sp>
        <p:nvSpPr>
          <p:cNvPr id="17" name="テキスト ボックス 16">
            <a:extLst>
              <a:ext uri="{FF2B5EF4-FFF2-40B4-BE49-F238E27FC236}">
                <a16:creationId xmlns:a16="http://schemas.microsoft.com/office/drawing/2014/main" id="{459DD31C-6B2C-C94C-81EB-876C8DB508B0}"/>
              </a:ext>
            </a:extLst>
          </p:cNvPr>
          <p:cNvSpPr txBox="1"/>
          <p:nvPr/>
        </p:nvSpPr>
        <p:spPr>
          <a:xfrm>
            <a:off x="340658" y="3235401"/>
            <a:ext cx="5109091" cy="461665"/>
          </a:xfrm>
          <a:prstGeom prst="rect">
            <a:avLst/>
          </a:prstGeom>
          <a:noFill/>
        </p:spPr>
        <p:txBody>
          <a:bodyPr wrap="none" rtlCol="0">
            <a:spAutoFit/>
          </a:bodyPr>
          <a:lstStyle/>
          <a:p>
            <a:r>
              <a:rPr kumimoji="1" lang="ja-JP" altLang="en-US" sz="1200" b="1" dirty="0">
                <a:latin typeface="Hiragino Kaku Gothic StdN W8" panose="020B0800000000000000" pitchFamily="34" charset="-128"/>
                <a:ea typeface="Hiragino Kaku Gothic StdN W8" panose="020B0800000000000000" pitchFamily="34" charset="-128"/>
              </a:rPr>
              <a:t>②ねり丸のほかに、</a:t>
            </a:r>
            <a:r>
              <a:rPr kumimoji="1" lang="ja-JP" altLang="en-US" sz="1200" b="1">
                <a:latin typeface="Hiragino Kaku Gothic StdN W8" panose="020B0800000000000000" pitchFamily="34" charset="-128"/>
                <a:ea typeface="Hiragino Kaku Gothic StdN W8" panose="020B0800000000000000" pitchFamily="34" charset="-128"/>
              </a:rPr>
              <a:t>登場</a:t>
            </a:r>
            <a:r>
              <a:rPr kumimoji="1" lang="ja-JP" altLang="en-US" sz="1200" b="1" smtClean="0">
                <a:latin typeface="Hiragino Kaku Gothic StdN W8" panose="020B0800000000000000" pitchFamily="34" charset="-128"/>
                <a:ea typeface="Hiragino Kaku Gothic StdN W8" panose="020B0800000000000000" pitchFamily="34" charset="-128"/>
              </a:rPr>
              <a:t>する人が</a:t>
            </a:r>
            <a:r>
              <a:rPr kumimoji="1" lang="ja-JP" altLang="en-US" sz="1200" b="1" dirty="0">
                <a:latin typeface="Hiragino Kaku Gothic StdN W8" panose="020B0800000000000000" pitchFamily="34" charset="-128"/>
                <a:ea typeface="Hiragino Kaku Gothic StdN W8" panose="020B0800000000000000" pitchFamily="34" charset="-128"/>
              </a:rPr>
              <a:t>いるか想像してみよう。</a:t>
            </a:r>
            <a:endParaRPr kumimoji="1" lang="en-US" altLang="ja-JP" sz="1200" b="1" dirty="0">
              <a:latin typeface="Hiragino Kaku Gothic StdN W8" panose="020B0800000000000000" pitchFamily="34" charset="-128"/>
              <a:ea typeface="Hiragino Kaku Gothic StdN W8" panose="020B0800000000000000" pitchFamily="34" charset="-128"/>
            </a:endParaRPr>
          </a:p>
          <a:p>
            <a:r>
              <a:rPr lang="ja-JP" altLang="en-US" sz="1200" b="1" dirty="0">
                <a:latin typeface="Hiragino Kaku Gothic StdN W8" panose="020B0800000000000000" pitchFamily="34" charset="-128"/>
                <a:ea typeface="Hiragino Kaku Gothic StdN W8" panose="020B0800000000000000" pitchFamily="34" charset="-128"/>
              </a:rPr>
              <a:t>　</a:t>
            </a:r>
            <a:r>
              <a:rPr kumimoji="1" lang="ja-JP" altLang="en-US" sz="1200" b="1" dirty="0">
                <a:latin typeface="Hiragino Kaku Gothic StdN W8" panose="020B0800000000000000" pitchFamily="34" charset="-128"/>
                <a:ea typeface="Hiragino Kaku Gothic StdN W8" panose="020B0800000000000000" pitchFamily="34" charset="-128"/>
              </a:rPr>
              <a:t>また登場する人はどんな</a:t>
            </a:r>
            <a:r>
              <a:rPr lang="ja-JP" altLang="en-US" sz="1200" b="1" dirty="0">
                <a:latin typeface="Hiragino Kaku Gothic StdN W8" panose="020B0800000000000000" pitchFamily="34" charset="-128"/>
                <a:ea typeface="Hiragino Kaku Gothic StdN W8" panose="020B0800000000000000" pitchFamily="34" charset="-128"/>
              </a:rPr>
              <a:t>人だろう。なるべく詳しく想像してみよう。</a:t>
            </a:r>
            <a:endParaRPr kumimoji="1" lang="ja-JP" altLang="en-US" sz="1200" b="1" dirty="0">
              <a:latin typeface="Hiragino Kaku Gothic StdN W8" panose="020B0800000000000000" pitchFamily="34" charset="-128"/>
              <a:ea typeface="Hiragino Kaku Gothic StdN W8" panose="020B0800000000000000" pitchFamily="34" charset="-128"/>
            </a:endParaRPr>
          </a:p>
        </p:txBody>
      </p:sp>
      <p:sp>
        <p:nvSpPr>
          <p:cNvPr id="18" name="テキスト ボックス 17">
            <a:extLst>
              <a:ext uri="{FF2B5EF4-FFF2-40B4-BE49-F238E27FC236}">
                <a16:creationId xmlns:a16="http://schemas.microsoft.com/office/drawing/2014/main" id="{D2CE04E9-7C8D-714D-A6D0-8D32CDEB6E50}"/>
              </a:ext>
            </a:extLst>
          </p:cNvPr>
          <p:cNvSpPr txBox="1"/>
          <p:nvPr/>
        </p:nvSpPr>
        <p:spPr>
          <a:xfrm>
            <a:off x="340658" y="1162072"/>
            <a:ext cx="4185761" cy="276999"/>
          </a:xfrm>
          <a:prstGeom prst="rect">
            <a:avLst/>
          </a:prstGeom>
          <a:noFill/>
        </p:spPr>
        <p:txBody>
          <a:bodyPr wrap="none" rtlCol="0">
            <a:spAutoFit/>
          </a:bodyPr>
          <a:lstStyle/>
          <a:p>
            <a:r>
              <a:rPr kumimoji="1" lang="ja-JP" altLang="en-US" sz="1200" b="1" dirty="0">
                <a:latin typeface="Hiragino Kaku Gothic StdN W8" panose="020B0800000000000000" pitchFamily="34" charset="-128"/>
                <a:ea typeface="Hiragino Kaku Gothic StdN W8" panose="020B0800000000000000" pitchFamily="34" charset="-128"/>
              </a:rPr>
              <a:t>①ねり丸はどんなところを歩いてい</a:t>
            </a:r>
            <a:r>
              <a:rPr lang="ja-JP" altLang="en-US" sz="1200" b="1" dirty="0">
                <a:latin typeface="Hiragino Kaku Gothic StdN W8" panose="020B0800000000000000" pitchFamily="34" charset="-128"/>
                <a:ea typeface="Hiragino Kaku Gothic StdN W8" panose="020B0800000000000000" pitchFamily="34" charset="-128"/>
              </a:rPr>
              <a:t>るか想像してみよう。</a:t>
            </a:r>
            <a:endParaRPr kumimoji="1" lang="ja-JP" altLang="en-US" sz="1200" b="1" dirty="0">
              <a:latin typeface="Hiragino Kaku Gothic StdN W8" panose="020B0800000000000000" pitchFamily="34" charset="-128"/>
              <a:ea typeface="Hiragino Kaku Gothic StdN W8" panose="020B0800000000000000" pitchFamily="34" charset="-128"/>
            </a:endParaRPr>
          </a:p>
        </p:txBody>
      </p:sp>
      <p:sp>
        <p:nvSpPr>
          <p:cNvPr id="19" name="正方形/長方形 18">
            <a:extLst>
              <a:ext uri="{FF2B5EF4-FFF2-40B4-BE49-F238E27FC236}">
                <a16:creationId xmlns:a16="http://schemas.microsoft.com/office/drawing/2014/main" id="{3BCA9C5B-CBAF-0048-B6FC-6B796A88FE03}"/>
              </a:ext>
            </a:extLst>
          </p:cNvPr>
          <p:cNvSpPr/>
          <p:nvPr/>
        </p:nvSpPr>
        <p:spPr>
          <a:xfrm>
            <a:off x="575634" y="1504509"/>
            <a:ext cx="5865805" cy="15618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4FF0E77-F2F0-EF4C-B1DD-1C9D68963401}"/>
              </a:ext>
            </a:extLst>
          </p:cNvPr>
          <p:cNvSpPr txBox="1"/>
          <p:nvPr/>
        </p:nvSpPr>
        <p:spPr>
          <a:xfrm>
            <a:off x="340658" y="5414398"/>
            <a:ext cx="3724096" cy="276999"/>
          </a:xfrm>
          <a:prstGeom prst="rect">
            <a:avLst/>
          </a:prstGeom>
          <a:noFill/>
        </p:spPr>
        <p:txBody>
          <a:bodyPr wrap="none" rtlCol="0">
            <a:spAutoFit/>
          </a:bodyPr>
          <a:lstStyle/>
          <a:p>
            <a:r>
              <a:rPr lang="en-US" altLang="ja-JP" sz="1200" b="1" dirty="0">
                <a:latin typeface="Hiragino Kaku Gothic StdN W8" panose="020B0800000000000000" pitchFamily="34" charset="-128"/>
                <a:ea typeface="Hiragino Kaku Gothic StdN W8" panose="020B0800000000000000" pitchFamily="34" charset="-128"/>
              </a:rPr>
              <a:t>③</a:t>
            </a:r>
            <a:r>
              <a:rPr lang="ja-JP" altLang="en-US" sz="1200" b="1" dirty="0">
                <a:latin typeface="Hiragino Kaku Gothic StdN W8" panose="020B0800000000000000" pitchFamily="34" charset="-128"/>
                <a:ea typeface="Hiragino Kaku Gothic StdN W8" panose="020B0800000000000000" pitchFamily="34" charset="-128"/>
              </a:rPr>
              <a:t>ねり丸にどんなことが起きるか想像してみよう。</a:t>
            </a:r>
            <a:endParaRPr kumimoji="1" lang="ja-JP" altLang="en-US" sz="1200" b="1" dirty="0">
              <a:latin typeface="Hiragino Kaku Gothic StdN W8" panose="020B0800000000000000" pitchFamily="34" charset="-128"/>
              <a:ea typeface="Hiragino Kaku Gothic StdN W8" panose="020B0800000000000000" pitchFamily="34" charset="-128"/>
            </a:endParaRPr>
          </a:p>
        </p:txBody>
      </p:sp>
      <p:sp>
        <p:nvSpPr>
          <p:cNvPr id="21" name="正方形/長方形 20">
            <a:extLst>
              <a:ext uri="{FF2B5EF4-FFF2-40B4-BE49-F238E27FC236}">
                <a16:creationId xmlns:a16="http://schemas.microsoft.com/office/drawing/2014/main" id="{73CFE20C-98EE-F549-9E2F-7FBAB8FA52BA}"/>
              </a:ext>
            </a:extLst>
          </p:cNvPr>
          <p:cNvSpPr/>
          <p:nvPr/>
        </p:nvSpPr>
        <p:spPr>
          <a:xfrm>
            <a:off x="575634" y="3693024"/>
            <a:ext cx="5865805" cy="15618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7BA850B-2B63-084E-A4B3-3A64B11522C5}"/>
              </a:ext>
            </a:extLst>
          </p:cNvPr>
          <p:cNvSpPr/>
          <p:nvPr/>
        </p:nvSpPr>
        <p:spPr>
          <a:xfrm>
            <a:off x="575634" y="7833036"/>
            <a:ext cx="5865805" cy="15618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A8163FB-A60E-7441-AF6A-DF82F6AD2C51}"/>
              </a:ext>
            </a:extLst>
          </p:cNvPr>
          <p:cNvSpPr txBox="1"/>
          <p:nvPr/>
        </p:nvSpPr>
        <p:spPr>
          <a:xfrm>
            <a:off x="340658" y="7540561"/>
            <a:ext cx="4031873" cy="276999"/>
          </a:xfrm>
          <a:prstGeom prst="rect">
            <a:avLst/>
          </a:prstGeom>
          <a:noFill/>
        </p:spPr>
        <p:txBody>
          <a:bodyPr wrap="none" rtlCol="0">
            <a:spAutoFit/>
          </a:bodyPr>
          <a:lstStyle/>
          <a:p>
            <a:r>
              <a:rPr kumimoji="1" lang="ja-JP" altLang="en-US" sz="1200" b="1" dirty="0">
                <a:latin typeface="Hiragino Kaku Gothic StdN W8" panose="020B0800000000000000" pitchFamily="34" charset="-128"/>
                <a:ea typeface="Hiragino Kaku Gothic StdN W8" panose="020B0800000000000000" pitchFamily="34" charset="-128"/>
              </a:rPr>
              <a:t>④その他、いろいろなアイデア</a:t>
            </a:r>
            <a:r>
              <a:rPr lang="ja-JP" altLang="en-US" sz="1200" b="1" dirty="0">
                <a:latin typeface="Hiragino Kaku Gothic StdN W8" panose="020B0800000000000000" pitchFamily="34" charset="-128"/>
                <a:ea typeface="Hiragino Kaku Gothic StdN W8" panose="020B0800000000000000" pitchFamily="34" charset="-128"/>
              </a:rPr>
              <a:t>を書き出してみよう</a:t>
            </a:r>
            <a:r>
              <a:rPr kumimoji="1" lang="ja-JP" altLang="en-US" sz="1200" b="1" dirty="0">
                <a:latin typeface="Hiragino Kaku Gothic StdN W8" panose="020B0800000000000000" pitchFamily="34" charset="-128"/>
                <a:ea typeface="Hiragino Kaku Gothic StdN W8" panose="020B0800000000000000" pitchFamily="34" charset="-128"/>
              </a:rPr>
              <a:t>。</a:t>
            </a:r>
          </a:p>
        </p:txBody>
      </p:sp>
      <p:sp>
        <p:nvSpPr>
          <p:cNvPr id="24" name="正方形/長方形 23">
            <a:extLst>
              <a:ext uri="{FF2B5EF4-FFF2-40B4-BE49-F238E27FC236}">
                <a16:creationId xmlns:a16="http://schemas.microsoft.com/office/drawing/2014/main" id="{7EA7C9D3-083E-F548-8027-DBBD64CDF76B}"/>
              </a:ext>
            </a:extLst>
          </p:cNvPr>
          <p:cNvSpPr/>
          <p:nvPr/>
        </p:nvSpPr>
        <p:spPr>
          <a:xfrm>
            <a:off x="575634" y="5664653"/>
            <a:ext cx="5865805" cy="15618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696876" y="1928386"/>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695370" y="2298065"/>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11972" y="2676802"/>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696876" y="4126870"/>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695370" y="4496549"/>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711972" y="4875286"/>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696876" y="6099017"/>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695370" y="6468696"/>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711972" y="6847433"/>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767795" y="8261286"/>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a:off x="766289" y="8630965"/>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782891" y="9009702"/>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77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0">
            <a:extLst>
              <a:ext uri="{FF2B5EF4-FFF2-40B4-BE49-F238E27FC236}">
                <a16:creationId xmlns:a16="http://schemas.microsoft.com/office/drawing/2014/main" id="{7D6F597B-309B-B14B-9FBC-9FC1FA93FC48}"/>
              </a:ext>
            </a:extLst>
          </p:cNvPr>
          <p:cNvSpPr>
            <a:spLocks noChangeArrowheads="1"/>
          </p:cNvSpPr>
          <p:nvPr/>
        </p:nvSpPr>
        <p:spPr bwMode="auto">
          <a:xfrm>
            <a:off x="87313" y="90522"/>
            <a:ext cx="257460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ショートアニメにチャレンジ！</a:t>
            </a:r>
            <a:r>
              <a:rPr lang="en-US" altLang="ja-JP" sz="1100" dirty="0">
                <a:solidFill>
                  <a:srgbClr val="7F7F7F"/>
                </a:solidFill>
                <a:latin typeface="ヒラギノ角ゴ StdN W8" charset="0"/>
                <a:ea typeface="ヒラギノ角ゴ StdN W8" charset="0"/>
                <a:cs typeface="ヒラギノ角ゴ StdN W8" charset="0"/>
              </a:rPr>
              <a:t>AB</a:t>
            </a:r>
          </a:p>
        </p:txBody>
      </p:sp>
      <p:sp>
        <p:nvSpPr>
          <p:cNvPr id="5" name="角丸四角形 4">
            <a:extLst>
              <a:ext uri="{FF2B5EF4-FFF2-40B4-BE49-F238E27FC236}">
                <a16:creationId xmlns:a16="http://schemas.microsoft.com/office/drawing/2014/main" id="{95F38374-1935-5540-84E5-7FCF7F28C8CB}"/>
              </a:ext>
            </a:extLst>
          </p:cNvPr>
          <p:cNvSpPr/>
          <p:nvPr/>
        </p:nvSpPr>
        <p:spPr>
          <a:xfrm>
            <a:off x="2458721" y="90522"/>
            <a:ext cx="4311966" cy="74259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10">
            <a:extLst>
              <a:ext uri="{FF2B5EF4-FFF2-40B4-BE49-F238E27FC236}">
                <a16:creationId xmlns:a16="http://schemas.microsoft.com/office/drawing/2014/main" id="{2583A049-5AE6-C64A-AFB6-3083DB00B537}"/>
              </a:ext>
            </a:extLst>
          </p:cNvPr>
          <p:cNvSpPr>
            <a:spLocks noChangeArrowheads="1"/>
          </p:cNvSpPr>
          <p:nvPr/>
        </p:nvSpPr>
        <p:spPr bwMode="auto">
          <a:xfrm>
            <a:off x="2982913"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組</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7" name="正方形/長方形 10">
            <a:extLst>
              <a:ext uri="{FF2B5EF4-FFF2-40B4-BE49-F238E27FC236}">
                <a16:creationId xmlns:a16="http://schemas.microsoft.com/office/drawing/2014/main" id="{652C29B6-665E-6F4F-BC4E-A898C30EFEF4}"/>
              </a:ext>
            </a:extLst>
          </p:cNvPr>
          <p:cNvSpPr>
            <a:spLocks noChangeArrowheads="1"/>
          </p:cNvSpPr>
          <p:nvPr/>
        </p:nvSpPr>
        <p:spPr bwMode="auto">
          <a:xfrm>
            <a:off x="3855194"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番</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8" name="正方形/長方形 10">
            <a:extLst>
              <a:ext uri="{FF2B5EF4-FFF2-40B4-BE49-F238E27FC236}">
                <a16:creationId xmlns:a16="http://schemas.microsoft.com/office/drawing/2014/main" id="{BDB10217-DA56-3F40-BFF2-B22F0B34D08B}"/>
              </a:ext>
            </a:extLst>
          </p:cNvPr>
          <p:cNvSpPr>
            <a:spLocks noChangeArrowheads="1"/>
          </p:cNvSpPr>
          <p:nvPr/>
        </p:nvSpPr>
        <p:spPr bwMode="auto">
          <a:xfrm>
            <a:off x="4152009" y="90522"/>
            <a:ext cx="8813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なまえ</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9" name="テキスト ボックス 8">
            <a:extLst>
              <a:ext uri="{FF2B5EF4-FFF2-40B4-BE49-F238E27FC236}">
                <a16:creationId xmlns:a16="http://schemas.microsoft.com/office/drawing/2014/main" id="{68FBF7CD-D279-BC44-A54C-6B333160AA9A}"/>
              </a:ext>
            </a:extLst>
          </p:cNvPr>
          <p:cNvSpPr txBox="1"/>
          <p:nvPr/>
        </p:nvSpPr>
        <p:spPr>
          <a:xfrm>
            <a:off x="87313" y="490824"/>
            <a:ext cx="2371408" cy="461665"/>
          </a:xfrm>
          <a:prstGeom prst="rect">
            <a:avLst/>
          </a:prstGeom>
          <a:noFill/>
        </p:spPr>
        <p:txBody>
          <a:bodyPr wrap="square" rtlCol="0">
            <a:spAutoFit/>
          </a:bodyPr>
          <a:lstStyle/>
          <a:p>
            <a:r>
              <a:rPr lang="ja-JP" altLang="en-US" sz="2400" b="1">
                <a:latin typeface="HG創英角ｺﾞｼｯｸUB" panose="020B0909000000000000" pitchFamily="49" charset="-128"/>
                <a:ea typeface="HG創英角ｺﾞｼｯｸUB" panose="020B0909000000000000" pitchFamily="49" charset="-128"/>
              </a:rPr>
              <a:t>鑑賞シート</a:t>
            </a:r>
            <a:endParaRPr lang="en-US" altLang="ja-JP" sz="1400" b="1" dirty="0"/>
          </a:p>
        </p:txBody>
      </p:sp>
      <p:sp>
        <p:nvSpPr>
          <p:cNvPr id="16" name="テキスト ボックス 15">
            <a:extLst>
              <a:ext uri="{FF2B5EF4-FFF2-40B4-BE49-F238E27FC236}">
                <a16:creationId xmlns:a16="http://schemas.microsoft.com/office/drawing/2014/main" id="{C561B5B7-589C-1143-8519-E635F9F2806B}"/>
              </a:ext>
            </a:extLst>
          </p:cNvPr>
          <p:cNvSpPr txBox="1"/>
          <p:nvPr/>
        </p:nvSpPr>
        <p:spPr>
          <a:xfrm>
            <a:off x="87313" y="1149959"/>
            <a:ext cx="3416320" cy="307777"/>
          </a:xfrm>
          <a:prstGeom prst="rect">
            <a:avLst/>
          </a:prstGeom>
          <a:noFill/>
        </p:spPr>
        <p:txBody>
          <a:bodyPr wrap="none" rtlCol="0">
            <a:spAutoFit/>
          </a:bodyPr>
          <a:lstStyle/>
          <a:p>
            <a:r>
              <a:rPr kumimoji="1" lang="ja-JP" altLang="en-US" sz="1400" b="1">
                <a:latin typeface="Hiragino Kaku Gothic StdN W8" panose="020B0800000000000000" pitchFamily="34" charset="-128"/>
                <a:ea typeface="Hiragino Kaku Gothic StdN W8" panose="020B0800000000000000" pitchFamily="34" charset="-128"/>
              </a:rPr>
              <a:t>①自分の作ったアニメ作品をみて・・・</a:t>
            </a:r>
            <a:endParaRPr kumimoji="1" lang="ja-JP" altLang="en-US" sz="1400" b="1" dirty="0">
              <a:latin typeface="Hiragino Kaku Gothic StdN W8" panose="020B0800000000000000" pitchFamily="34" charset="-128"/>
              <a:ea typeface="Hiragino Kaku Gothic StdN W8" panose="020B0800000000000000" pitchFamily="34" charset="-128"/>
            </a:endParaRPr>
          </a:p>
        </p:txBody>
      </p:sp>
      <p:sp>
        <p:nvSpPr>
          <p:cNvPr id="25" name="正方形/長方形 24">
            <a:extLst>
              <a:ext uri="{FF2B5EF4-FFF2-40B4-BE49-F238E27FC236}">
                <a16:creationId xmlns:a16="http://schemas.microsoft.com/office/drawing/2014/main" id="{6AD9D6BE-C974-8E44-818C-7A6FF79BD513}"/>
              </a:ext>
            </a:extLst>
          </p:cNvPr>
          <p:cNvSpPr/>
          <p:nvPr/>
        </p:nvSpPr>
        <p:spPr>
          <a:xfrm>
            <a:off x="376996" y="1498185"/>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B995298-43D2-A54F-8C38-E4980AA5EA85}"/>
              </a:ext>
            </a:extLst>
          </p:cNvPr>
          <p:cNvSpPr/>
          <p:nvPr/>
        </p:nvSpPr>
        <p:spPr>
          <a:xfrm>
            <a:off x="3503633" y="1498185"/>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61901B8-F034-F047-B0C8-836DBBA8BD77}"/>
              </a:ext>
            </a:extLst>
          </p:cNvPr>
          <p:cNvSpPr txBox="1"/>
          <p:nvPr/>
        </p:nvSpPr>
        <p:spPr>
          <a:xfrm>
            <a:off x="1013385" y="1559379"/>
            <a:ext cx="1723549" cy="276999"/>
          </a:xfrm>
          <a:prstGeom prst="rect">
            <a:avLst/>
          </a:prstGeom>
          <a:noFill/>
        </p:spPr>
        <p:txBody>
          <a:bodyPr wrap="none" rtlCol="0">
            <a:spAutoFit/>
          </a:bodyPr>
          <a:lstStyle/>
          <a:p>
            <a:pPr algn="ctr"/>
            <a:r>
              <a:rPr kumimoji="1" lang="ja-JP" altLang="en-US" sz="1200"/>
              <a:t>よくできたと思うこと</a:t>
            </a:r>
            <a:endParaRPr kumimoji="1" lang="ja-JP" altLang="en-US" sz="1200" dirty="0"/>
          </a:p>
        </p:txBody>
      </p:sp>
      <p:sp>
        <p:nvSpPr>
          <p:cNvPr id="28" name="テキスト ボックス 27">
            <a:extLst>
              <a:ext uri="{FF2B5EF4-FFF2-40B4-BE49-F238E27FC236}">
                <a16:creationId xmlns:a16="http://schemas.microsoft.com/office/drawing/2014/main" id="{EAD529B0-53E5-C346-9CB2-6A7EFE6E772D}"/>
              </a:ext>
            </a:extLst>
          </p:cNvPr>
          <p:cNvSpPr txBox="1"/>
          <p:nvPr/>
        </p:nvSpPr>
        <p:spPr>
          <a:xfrm>
            <a:off x="4205180" y="1559379"/>
            <a:ext cx="1723550" cy="276999"/>
          </a:xfrm>
          <a:prstGeom prst="rect">
            <a:avLst/>
          </a:prstGeom>
          <a:noFill/>
        </p:spPr>
        <p:txBody>
          <a:bodyPr wrap="none" rtlCol="0">
            <a:spAutoFit/>
          </a:bodyPr>
          <a:lstStyle/>
          <a:p>
            <a:pPr algn="ctr"/>
            <a:r>
              <a:rPr kumimoji="1" lang="ja-JP" altLang="en-US" sz="1200"/>
              <a:t>もっと工夫したいこと</a:t>
            </a:r>
            <a:endParaRPr kumimoji="1" lang="ja-JP" altLang="en-US" sz="1200" dirty="0"/>
          </a:p>
        </p:txBody>
      </p:sp>
      <p:sp>
        <p:nvSpPr>
          <p:cNvPr id="29" name="テキスト ボックス 28">
            <a:extLst>
              <a:ext uri="{FF2B5EF4-FFF2-40B4-BE49-F238E27FC236}">
                <a16:creationId xmlns:a16="http://schemas.microsoft.com/office/drawing/2014/main" id="{F6C86D99-4F07-B44B-9299-6CCF6B135329}"/>
              </a:ext>
            </a:extLst>
          </p:cNvPr>
          <p:cNvSpPr txBox="1"/>
          <p:nvPr/>
        </p:nvSpPr>
        <p:spPr>
          <a:xfrm>
            <a:off x="87313" y="3224477"/>
            <a:ext cx="2877711" cy="307777"/>
          </a:xfrm>
          <a:prstGeom prst="rect">
            <a:avLst/>
          </a:prstGeom>
          <a:noFill/>
        </p:spPr>
        <p:txBody>
          <a:bodyPr wrap="none" rtlCol="0">
            <a:spAutoFit/>
          </a:bodyPr>
          <a:lstStyle/>
          <a:p>
            <a:r>
              <a:rPr kumimoji="1" lang="en-US" altLang="ja-JP" sz="1400" b="1" dirty="0">
                <a:latin typeface="Hiragino Kaku Gothic StdN W8" panose="020B0800000000000000" pitchFamily="34" charset="-128"/>
                <a:ea typeface="Hiragino Kaku Gothic StdN W8" panose="020B0800000000000000" pitchFamily="34" charset="-128"/>
              </a:rPr>
              <a:t>②</a:t>
            </a:r>
            <a:r>
              <a:rPr kumimoji="1" lang="ja-JP" altLang="en-US" sz="1400" b="1" dirty="0">
                <a:latin typeface="Hiragino Kaku Gothic StdN W8" panose="020B0800000000000000" pitchFamily="34" charset="-128"/>
                <a:ea typeface="Hiragino Kaku Gothic StdN W8" panose="020B0800000000000000" pitchFamily="34" charset="-128"/>
              </a:rPr>
              <a:t>友達のアニメ作品をみて・・・</a:t>
            </a:r>
          </a:p>
        </p:txBody>
      </p:sp>
      <p:sp>
        <p:nvSpPr>
          <p:cNvPr id="30" name="正方形/長方形 29">
            <a:extLst>
              <a:ext uri="{FF2B5EF4-FFF2-40B4-BE49-F238E27FC236}">
                <a16:creationId xmlns:a16="http://schemas.microsoft.com/office/drawing/2014/main" id="{04E27547-CE6F-6343-8F92-107BAACD9452}"/>
              </a:ext>
            </a:extLst>
          </p:cNvPr>
          <p:cNvSpPr/>
          <p:nvPr/>
        </p:nvSpPr>
        <p:spPr>
          <a:xfrm>
            <a:off x="392712" y="3532254"/>
            <a:ext cx="6237558" cy="13542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109E545-FC6A-0742-8DF9-5EFB559A3EBC}"/>
              </a:ext>
            </a:extLst>
          </p:cNvPr>
          <p:cNvSpPr txBox="1"/>
          <p:nvPr/>
        </p:nvSpPr>
        <p:spPr>
          <a:xfrm>
            <a:off x="3035629" y="3237844"/>
            <a:ext cx="2339102" cy="276999"/>
          </a:xfrm>
          <a:prstGeom prst="rect">
            <a:avLst/>
          </a:prstGeom>
          <a:noFill/>
        </p:spPr>
        <p:txBody>
          <a:bodyPr wrap="none" rtlCol="0">
            <a:spAutoFit/>
          </a:bodyPr>
          <a:lstStyle/>
          <a:p>
            <a:pPr algn="ctr"/>
            <a:r>
              <a:rPr kumimoji="1" lang="ja-JP" altLang="en-US" sz="1200" dirty="0"/>
              <a:t>すごいな・いいなと思ったこと</a:t>
            </a:r>
          </a:p>
        </p:txBody>
      </p:sp>
      <p:sp>
        <p:nvSpPr>
          <p:cNvPr id="32" name="テキスト ボックス 31">
            <a:extLst>
              <a:ext uri="{FF2B5EF4-FFF2-40B4-BE49-F238E27FC236}">
                <a16:creationId xmlns:a16="http://schemas.microsoft.com/office/drawing/2014/main" id="{F11B4670-FED5-6C4B-9EC8-4DAC388E7ED3}"/>
              </a:ext>
            </a:extLst>
          </p:cNvPr>
          <p:cNvSpPr txBox="1"/>
          <p:nvPr/>
        </p:nvSpPr>
        <p:spPr>
          <a:xfrm>
            <a:off x="1593787" y="5376294"/>
            <a:ext cx="3518912" cy="400110"/>
          </a:xfrm>
          <a:prstGeom prst="rect">
            <a:avLst/>
          </a:prstGeom>
          <a:noFill/>
        </p:spPr>
        <p:txBody>
          <a:bodyPr wrap="none" rtlCol="0">
            <a:spAutoFit/>
          </a:bodyPr>
          <a:lstStyle/>
          <a:p>
            <a:r>
              <a:rPr kumimoji="1" lang="ja-JP" altLang="en-US" sz="2000" b="1">
                <a:latin typeface="Hiragino Kaku Gothic StdN W8" panose="020B0800000000000000" pitchFamily="34" charset="-128"/>
                <a:ea typeface="Hiragino Kaku Gothic StdN W8" panose="020B0800000000000000" pitchFamily="34" charset="-128"/>
              </a:rPr>
              <a:t>グループで感想を伝え合おう</a:t>
            </a:r>
            <a:endParaRPr kumimoji="1" lang="ja-JP" altLang="en-US" sz="2000" b="1" dirty="0">
              <a:latin typeface="Hiragino Kaku Gothic StdN W8" panose="020B0800000000000000" pitchFamily="34" charset="-128"/>
              <a:ea typeface="Hiragino Kaku Gothic StdN W8" panose="020B0800000000000000" pitchFamily="34" charset="-128"/>
            </a:endParaRPr>
          </a:p>
        </p:txBody>
      </p:sp>
      <p:sp>
        <p:nvSpPr>
          <p:cNvPr id="33" name="テキスト ボックス 32">
            <a:extLst>
              <a:ext uri="{FF2B5EF4-FFF2-40B4-BE49-F238E27FC236}">
                <a16:creationId xmlns:a16="http://schemas.microsoft.com/office/drawing/2014/main" id="{9C6AAFB5-FC33-904E-91DE-C59E881FDAFC}"/>
              </a:ext>
            </a:extLst>
          </p:cNvPr>
          <p:cNvSpPr txBox="1"/>
          <p:nvPr/>
        </p:nvSpPr>
        <p:spPr>
          <a:xfrm>
            <a:off x="235615" y="5890507"/>
            <a:ext cx="4493538" cy="307777"/>
          </a:xfrm>
          <a:prstGeom prst="rect">
            <a:avLst/>
          </a:prstGeom>
          <a:noFill/>
        </p:spPr>
        <p:txBody>
          <a:bodyPr wrap="none" rtlCol="0">
            <a:spAutoFit/>
          </a:bodyPr>
          <a:lstStyle/>
          <a:p>
            <a:r>
              <a:rPr kumimoji="1" lang="ja-JP" altLang="en-US" sz="1400" b="1" dirty="0">
                <a:latin typeface="Hiragino Kaku Gothic StdN W8" panose="020B0800000000000000" pitchFamily="34" charset="-128"/>
                <a:ea typeface="Hiragino Kaku Gothic StdN W8" panose="020B0800000000000000" pitchFamily="34" charset="-128"/>
              </a:rPr>
              <a:t>①自分のアニメ作品について、友達からもらった意見</a:t>
            </a:r>
          </a:p>
        </p:txBody>
      </p:sp>
      <p:sp>
        <p:nvSpPr>
          <p:cNvPr id="34" name="正方形/長方形 33">
            <a:extLst>
              <a:ext uri="{FF2B5EF4-FFF2-40B4-BE49-F238E27FC236}">
                <a16:creationId xmlns:a16="http://schemas.microsoft.com/office/drawing/2014/main" id="{4AAAE178-0A94-CF42-8815-09B3E743B783}"/>
              </a:ext>
            </a:extLst>
          </p:cNvPr>
          <p:cNvSpPr/>
          <p:nvPr/>
        </p:nvSpPr>
        <p:spPr>
          <a:xfrm>
            <a:off x="294505" y="6218604"/>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05A74E3-62C7-304B-8F98-92F2FBC23705}"/>
              </a:ext>
            </a:extLst>
          </p:cNvPr>
          <p:cNvSpPr/>
          <p:nvPr/>
        </p:nvSpPr>
        <p:spPr>
          <a:xfrm>
            <a:off x="3421142" y="6218604"/>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4A01A36-5DA8-CB4C-BDDD-9F77A93006A7}"/>
              </a:ext>
            </a:extLst>
          </p:cNvPr>
          <p:cNvSpPr txBox="1"/>
          <p:nvPr/>
        </p:nvSpPr>
        <p:spPr>
          <a:xfrm>
            <a:off x="1238672" y="6279798"/>
            <a:ext cx="1107997" cy="276999"/>
          </a:xfrm>
          <a:prstGeom prst="rect">
            <a:avLst/>
          </a:prstGeom>
          <a:noFill/>
        </p:spPr>
        <p:txBody>
          <a:bodyPr wrap="none" rtlCol="0">
            <a:spAutoFit/>
          </a:bodyPr>
          <a:lstStyle/>
          <a:p>
            <a:pPr algn="ctr"/>
            <a:r>
              <a:rPr kumimoji="1" lang="ja-JP" altLang="en-US" sz="1200"/>
              <a:t>よかったこと</a:t>
            </a:r>
            <a:endParaRPr kumimoji="1" lang="ja-JP" altLang="en-US" sz="1200" dirty="0"/>
          </a:p>
        </p:txBody>
      </p:sp>
      <p:sp>
        <p:nvSpPr>
          <p:cNvPr id="37" name="テキスト ボックス 36">
            <a:extLst>
              <a:ext uri="{FF2B5EF4-FFF2-40B4-BE49-F238E27FC236}">
                <a16:creationId xmlns:a16="http://schemas.microsoft.com/office/drawing/2014/main" id="{611D8972-7BFB-394D-A99E-10B0BD125814}"/>
              </a:ext>
            </a:extLst>
          </p:cNvPr>
          <p:cNvSpPr txBox="1"/>
          <p:nvPr/>
        </p:nvSpPr>
        <p:spPr>
          <a:xfrm>
            <a:off x="4122689" y="6279798"/>
            <a:ext cx="1723550" cy="276999"/>
          </a:xfrm>
          <a:prstGeom prst="rect">
            <a:avLst/>
          </a:prstGeom>
          <a:noFill/>
        </p:spPr>
        <p:txBody>
          <a:bodyPr wrap="none" rtlCol="0">
            <a:spAutoFit/>
          </a:bodyPr>
          <a:lstStyle/>
          <a:p>
            <a:pPr algn="ctr"/>
            <a:r>
              <a:rPr kumimoji="1" lang="ja-JP" altLang="en-US" sz="1200"/>
              <a:t>もっと工夫したいこと</a:t>
            </a:r>
            <a:endParaRPr kumimoji="1" lang="ja-JP" altLang="en-US" sz="1200" dirty="0"/>
          </a:p>
        </p:txBody>
      </p:sp>
      <p:sp>
        <p:nvSpPr>
          <p:cNvPr id="38" name="テキスト ボックス 37">
            <a:extLst>
              <a:ext uri="{FF2B5EF4-FFF2-40B4-BE49-F238E27FC236}">
                <a16:creationId xmlns:a16="http://schemas.microsoft.com/office/drawing/2014/main" id="{D713F4EF-E055-E04A-880C-A3ECC8760161}"/>
              </a:ext>
            </a:extLst>
          </p:cNvPr>
          <p:cNvSpPr txBox="1"/>
          <p:nvPr/>
        </p:nvSpPr>
        <p:spPr>
          <a:xfrm>
            <a:off x="311855" y="8026176"/>
            <a:ext cx="3236784" cy="307777"/>
          </a:xfrm>
          <a:prstGeom prst="rect">
            <a:avLst/>
          </a:prstGeom>
          <a:noFill/>
        </p:spPr>
        <p:txBody>
          <a:bodyPr wrap="none" rtlCol="0">
            <a:spAutoFit/>
          </a:bodyPr>
          <a:lstStyle/>
          <a:p>
            <a:r>
              <a:rPr kumimoji="1" lang="en-US" altLang="ja-JP" sz="1400" b="1" dirty="0">
                <a:latin typeface="Hiragino Kaku Gothic StdN W8" panose="020B0800000000000000" pitchFamily="34" charset="-128"/>
                <a:ea typeface="Hiragino Kaku Gothic StdN W8" panose="020B0800000000000000" pitchFamily="34" charset="-128"/>
              </a:rPr>
              <a:t>②</a:t>
            </a:r>
            <a:r>
              <a:rPr kumimoji="1" lang="ja-JP" altLang="en-US" sz="1400" b="1" dirty="0">
                <a:latin typeface="Hiragino Kaku Gothic StdN W8" panose="020B0800000000000000" pitchFamily="34" charset="-128"/>
                <a:ea typeface="Hiragino Kaku Gothic StdN W8" panose="020B0800000000000000" pitchFamily="34" charset="-128"/>
              </a:rPr>
              <a:t>友達の意見を聞いて、気付いたこと</a:t>
            </a:r>
          </a:p>
        </p:txBody>
      </p:sp>
      <p:sp>
        <p:nvSpPr>
          <p:cNvPr id="39" name="正方形/長方形 38">
            <a:extLst>
              <a:ext uri="{FF2B5EF4-FFF2-40B4-BE49-F238E27FC236}">
                <a16:creationId xmlns:a16="http://schemas.microsoft.com/office/drawing/2014/main" id="{B21CFB49-D38E-3149-990B-7563ACE1B83B}"/>
              </a:ext>
            </a:extLst>
          </p:cNvPr>
          <p:cNvSpPr/>
          <p:nvPr/>
        </p:nvSpPr>
        <p:spPr>
          <a:xfrm>
            <a:off x="310221" y="8333953"/>
            <a:ext cx="6237558" cy="13542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三角形 1">
            <a:extLst>
              <a:ext uri="{FF2B5EF4-FFF2-40B4-BE49-F238E27FC236}">
                <a16:creationId xmlns:a16="http://schemas.microsoft.com/office/drawing/2014/main" id="{7367032C-1529-B046-B6FA-4A457D544A1E}"/>
              </a:ext>
            </a:extLst>
          </p:cNvPr>
          <p:cNvSpPr/>
          <p:nvPr/>
        </p:nvSpPr>
        <p:spPr>
          <a:xfrm rot="10800000">
            <a:off x="2980613" y="4978596"/>
            <a:ext cx="745262" cy="3657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74251" y="3560039"/>
            <a:ext cx="2483369" cy="307777"/>
          </a:xfrm>
          <a:prstGeom prst="rect">
            <a:avLst/>
          </a:prstGeom>
          <a:noFill/>
        </p:spPr>
        <p:txBody>
          <a:bodyPr wrap="square" rtlCol="0">
            <a:spAutoFit/>
          </a:bodyPr>
          <a:lstStyle/>
          <a:p>
            <a:r>
              <a:rPr kumimoji="1" lang="ja-JP" altLang="en-US" sz="1400" dirty="0"/>
              <a:t>（　　　　　）</a:t>
            </a:r>
            <a:r>
              <a:rPr kumimoji="1" lang="ja-JP" altLang="en-US" sz="1400" dirty="0" err="1"/>
              <a:t>さんの</a:t>
            </a:r>
            <a:r>
              <a:rPr kumimoji="1" lang="ja-JP" altLang="en-US" sz="1400" dirty="0"/>
              <a:t>作品</a:t>
            </a:r>
          </a:p>
        </p:txBody>
      </p:sp>
      <p:cxnSp>
        <p:nvCxnSpPr>
          <p:cNvPr id="40" name="直線コネクタ 39"/>
          <p:cNvCxnSpPr/>
          <p:nvPr/>
        </p:nvCxnSpPr>
        <p:spPr>
          <a:xfrm>
            <a:off x="746732" y="4116299"/>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352102" y="4201236"/>
            <a:ext cx="2483369" cy="307777"/>
          </a:xfrm>
          <a:prstGeom prst="rect">
            <a:avLst/>
          </a:prstGeom>
          <a:noFill/>
        </p:spPr>
        <p:txBody>
          <a:bodyPr wrap="square" rtlCol="0">
            <a:spAutoFit/>
          </a:bodyPr>
          <a:lstStyle/>
          <a:p>
            <a:r>
              <a:rPr kumimoji="1" lang="ja-JP" altLang="en-US" sz="1400" dirty="0"/>
              <a:t>（　　　　　）</a:t>
            </a:r>
            <a:r>
              <a:rPr kumimoji="1" lang="ja-JP" altLang="en-US" sz="1400" dirty="0" err="1"/>
              <a:t>さんの</a:t>
            </a:r>
            <a:r>
              <a:rPr kumimoji="1" lang="ja-JP" altLang="en-US" sz="1400" dirty="0"/>
              <a:t>作品</a:t>
            </a:r>
          </a:p>
        </p:txBody>
      </p:sp>
      <p:cxnSp>
        <p:nvCxnSpPr>
          <p:cNvPr id="42" name="直線コネクタ 41"/>
          <p:cNvCxnSpPr/>
          <p:nvPr/>
        </p:nvCxnSpPr>
        <p:spPr>
          <a:xfrm>
            <a:off x="762076" y="4756077"/>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15611" y="215018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505050" y="256513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515611" y="298160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3661509" y="215018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650948" y="256513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3661509" y="298160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a:off x="486943" y="683232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476382" y="724727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486943" y="766374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3650948" y="683232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3640387" y="724727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3650948" y="766374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18" name="グループ化 17"/>
          <p:cNvGrpSpPr/>
          <p:nvPr/>
        </p:nvGrpSpPr>
        <p:grpSpPr>
          <a:xfrm>
            <a:off x="468838" y="8713942"/>
            <a:ext cx="5936308" cy="831412"/>
            <a:chOff x="468838" y="8704889"/>
            <a:chExt cx="2754198" cy="831412"/>
          </a:xfrm>
        </p:grpSpPr>
        <p:cxnSp>
          <p:nvCxnSpPr>
            <p:cNvPr id="55" name="直線コネクタ 54"/>
            <p:cNvCxnSpPr/>
            <p:nvPr/>
          </p:nvCxnSpPr>
          <p:spPr>
            <a:xfrm>
              <a:off x="479399" y="8704889"/>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6" name="直線コネクタ 55"/>
            <p:cNvCxnSpPr/>
            <p:nvPr/>
          </p:nvCxnSpPr>
          <p:spPr>
            <a:xfrm>
              <a:off x="468838" y="911983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479399" y="9536301"/>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8664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10"/>
          <p:cNvSpPr>
            <a:spLocks noChangeArrowheads="1"/>
          </p:cNvSpPr>
          <p:nvPr/>
        </p:nvSpPr>
        <p:spPr bwMode="auto">
          <a:xfrm>
            <a:off x="87313" y="176003"/>
            <a:ext cx="668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2000">
                <a:solidFill>
                  <a:srgbClr val="7F7F7F"/>
                </a:solidFill>
                <a:latin typeface="ヒラギノ角ゴ StdN W8" charset="0"/>
                <a:ea typeface="ヒラギノ角ゴ StdN W8" charset="0"/>
                <a:cs typeface="ヒラギノ角ゴ StdN W8" charset="0"/>
              </a:rPr>
              <a:t>授業の展開案</a:t>
            </a:r>
            <a:endParaRPr lang="en-US" altLang="ja-JP" sz="2000" dirty="0">
              <a:solidFill>
                <a:srgbClr val="7F7F7F"/>
              </a:solidFill>
              <a:latin typeface="ヒラギノ角ゴ StdN W8" charset="0"/>
              <a:ea typeface="ヒラギノ角ゴ StdN W8" charset="0"/>
              <a:cs typeface="ヒラギノ角ゴ StdN W8" charset="0"/>
            </a:endParaRPr>
          </a:p>
        </p:txBody>
      </p:sp>
      <p:graphicFrame>
        <p:nvGraphicFramePr>
          <p:cNvPr id="8" name="表 7">
            <a:extLst>
              <a:ext uri="{FF2B5EF4-FFF2-40B4-BE49-F238E27FC236}">
                <a16:creationId xmlns:a16="http://schemas.microsoft.com/office/drawing/2014/main" id="{3DB39BBB-CD57-2B4D-A845-62E2F3A29EBB}"/>
              </a:ext>
            </a:extLst>
          </p:cNvPr>
          <p:cNvGraphicFramePr>
            <a:graphicFrameLocks noGrp="1"/>
          </p:cNvGraphicFramePr>
          <p:nvPr>
            <p:extLst>
              <p:ext uri="{D42A27DB-BD31-4B8C-83A1-F6EECF244321}">
                <p14:modId xmlns:p14="http://schemas.microsoft.com/office/powerpoint/2010/main" val="2932123182"/>
              </p:ext>
            </p:extLst>
          </p:nvPr>
        </p:nvGraphicFramePr>
        <p:xfrm>
          <a:off x="444906" y="1183350"/>
          <a:ext cx="6069406" cy="4120942"/>
        </p:xfrm>
        <a:graphic>
          <a:graphicData uri="http://schemas.openxmlformats.org/drawingml/2006/table">
            <a:tbl>
              <a:tblPr firstRow="1" bandRow="1">
                <a:tableStyleId>{5940675A-B579-460E-94D1-54222C63F5DA}</a:tableStyleId>
              </a:tblPr>
              <a:tblGrid>
                <a:gridCol w="478911">
                  <a:extLst>
                    <a:ext uri="{9D8B030D-6E8A-4147-A177-3AD203B41FA5}">
                      <a16:colId xmlns:a16="http://schemas.microsoft.com/office/drawing/2014/main" val="4134415593"/>
                    </a:ext>
                  </a:extLst>
                </a:gridCol>
                <a:gridCol w="3335667">
                  <a:extLst>
                    <a:ext uri="{9D8B030D-6E8A-4147-A177-3AD203B41FA5}">
                      <a16:colId xmlns:a16="http://schemas.microsoft.com/office/drawing/2014/main" val="516724835"/>
                    </a:ext>
                  </a:extLst>
                </a:gridCol>
                <a:gridCol w="2254828">
                  <a:extLst>
                    <a:ext uri="{9D8B030D-6E8A-4147-A177-3AD203B41FA5}">
                      <a16:colId xmlns:a16="http://schemas.microsoft.com/office/drawing/2014/main" val="2193180939"/>
                    </a:ext>
                  </a:extLst>
                </a:gridCol>
              </a:tblGrid>
              <a:tr h="220175">
                <a:tc>
                  <a:txBody>
                    <a:bodyPr/>
                    <a:lstStyle/>
                    <a:p>
                      <a:pPr algn="ctr"/>
                      <a:r>
                        <a:rPr kumimoji="1" lang="ja-JP" altLang="en-US" sz="1000">
                          <a:solidFill>
                            <a:schemeClr val="tx1"/>
                          </a:solidFill>
                        </a:rPr>
                        <a:t>時</a:t>
                      </a:r>
                    </a:p>
                  </a:txBody>
                  <a:tcPr/>
                </a:tc>
                <a:tc>
                  <a:txBody>
                    <a:bodyPr/>
                    <a:lstStyle/>
                    <a:p>
                      <a:pPr algn="ctr"/>
                      <a:r>
                        <a:rPr kumimoji="1" lang="ja-JP" altLang="en-US" sz="1000">
                          <a:solidFill>
                            <a:schemeClr val="tx1"/>
                          </a:solidFill>
                        </a:rPr>
                        <a:t>学習活動</a:t>
                      </a:r>
                    </a:p>
                  </a:txBody>
                  <a:tcPr/>
                </a:tc>
                <a:tc>
                  <a:txBody>
                    <a:bodyPr/>
                    <a:lstStyle/>
                    <a:p>
                      <a:pPr algn="ctr"/>
                      <a:r>
                        <a:rPr kumimoji="1" lang="ja-JP" altLang="en-US" sz="1000">
                          <a:solidFill>
                            <a:schemeClr val="tx1"/>
                          </a:solidFill>
                        </a:rPr>
                        <a:t>◇指導上の具体的な手立て</a:t>
                      </a:r>
                      <a:endParaRPr kumimoji="1" lang="en-US" altLang="ja-JP" sz="1000" dirty="0">
                        <a:solidFill>
                          <a:schemeClr val="tx1"/>
                        </a:solidFill>
                      </a:endParaRPr>
                    </a:p>
                    <a:p>
                      <a:pPr algn="ctr"/>
                      <a:r>
                        <a:rPr kumimoji="1" lang="ja-JP" altLang="en-US" sz="1000">
                          <a:solidFill>
                            <a:schemeClr val="tx1"/>
                          </a:solidFill>
                        </a:rPr>
                        <a:t>◆評価基準（方法）</a:t>
                      </a:r>
                    </a:p>
                  </a:txBody>
                  <a:tcPr/>
                </a:tc>
                <a:extLst>
                  <a:ext uri="{0D108BD9-81ED-4DB2-BD59-A6C34878D82A}">
                    <a16:rowId xmlns:a16="http://schemas.microsoft.com/office/drawing/2014/main" val="1231812452"/>
                  </a:ext>
                </a:extLst>
              </a:tr>
              <a:tr h="1738105">
                <a:tc>
                  <a:txBody>
                    <a:bodyPr/>
                    <a:lstStyle/>
                    <a:p>
                      <a:pPr algn="ctr"/>
                      <a:r>
                        <a:rPr kumimoji="1" lang="ja-JP" altLang="en-US" sz="1000">
                          <a:solidFill>
                            <a:schemeClr val="tx1"/>
                          </a:solidFill>
                        </a:rPr>
                        <a:t>１</a:t>
                      </a:r>
                    </a:p>
                  </a:txBody>
                  <a:tcPr anchor="ctr"/>
                </a:tc>
                <a:tc>
                  <a:txBody>
                    <a:bodyPr/>
                    <a:lstStyle/>
                    <a:p>
                      <a:endParaRPr kumimoji="1" lang="en-US" altLang="ja-JP" sz="1000" dirty="0">
                        <a:solidFill>
                          <a:schemeClr val="tx1"/>
                        </a:solidFill>
                      </a:endParaRPr>
                    </a:p>
                    <a:p>
                      <a:r>
                        <a:rPr kumimoji="1" lang="ja-JP" altLang="en-US" sz="1000">
                          <a:solidFill>
                            <a:schemeClr val="tx1"/>
                          </a:solidFill>
                        </a:rPr>
                        <a:t>（１）形や色が動くイメージをもち、</a:t>
                      </a:r>
                      <a:endParaRPr kumimoji="1" lang="en-US" altLang="ja-JP" sz="1000" dirty="0">
                        <a:solidFill>
                          <a:schemeClr val="tx1"/>
                        </a:solidFill>
                      </a:endParaRPr>
                    </a:p>
                    <a:p>
                      <a:r>
                        <a:rPr kumimoji="1" lang="ja-JP" altLang="en-US" sz="1000">
                          <a:solidFill>
                            <a:schemeClr val="tx1"/>
                          </a:solidFill>
                        </a:rPr>
                        <a:t>　　　ループアニメのイメージをつかむ。</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a:solidFill>
                            <a:schemeClr val="tx1"/>
                          </a:solidFill>
                        </a:rPr>
                        <a:t>（２）構想を練り、発想を広げる。</a:t>
                      </a:r>
                      <a:endParaRPr kumimoji="1" lang="en-US" altLang="ja-JP" sz="1000" dirty="0">
                        <a:solidFill>
                          <a:schemeClr val="tx1"/>
                        </a:solidFill>
                      </a:endParaRPr>
                    </a:p>
                    <a:p>
                      <a:r>
                        <a:rPr kumimoji="1" lang="ja-JP" altLang="en-US" sz="1000">
                          <a:solidFill>
                            <a:schemeClr val="tx1"/>
                          </a:solidFill>
                        </a:rPr>
                        <a:t>　　　</a:t>
                      </a:r>
                      <a:r>
                        <a:rPr kumimoji="1" lang="en-US" altLang="ja-JP" sz="1000" dirty="0">
                          <a:solidFill>
                            <a:schemeClr val="tx1"/>
                          </a:solidFill>
                        </a:rPr>
                        <a:t>○</a:t>
                      </a:r>
                      <a:r>
                        <a:rPr kumimoji="1" lang="ja-JP" altLang="en-US" sz="1000">
                          <a:solidFill>
                            <a:schemeClr val="tx1"/>
                          </a:solidFill>
                        </a:rPr>
                        <a:t>どんな形に変化するのかを考える。</a:t>
                      </a:r>
                      <a:endParaRPr kumimoji="1" lang="en-US" altLang="ja-JP" sz="1000" dirty="0">
                        <a:solidFill>
                          <a:schemeClr val="tx1"/>
                        </a:solidFill>
                      </a:endParaRPr>
                    </a:p>
                    <a:p>
                      <a:r>
                        <a:rPr kumimoji="1" lang="ja-JP" altLang="en-US" sz="1000">
                          <a:solidFill>
                            <a:schemeClr val="tx1"/>
                          </a:solidFill>
                        </a:rPr>
                        <a:t>　　　　（６枚目のシートを使用）</a:t>
                      </a:r>
                      <a:endParaRPr kumimoji="1" lang="en-US" altLang="ja-JP" sz="1000" dirty="0">
                        <a:solidFill>
                          <a:schemeClr val="tx1"/>
                        </a:solidFill>
                      </a:endParaRPr>
                    </a:p>
                    <a:p>
                      <a:r>
                        <a:rPr kumimoji="1" lang="ja-JP" altLang="en-US" sz="1000">
                          <a:solidFill>
                            <a:schemeClr val="tx1"/>
                          </a:solidFill>
                        </a:rPr>
                        <a:t>　　　○絵コンテワークシートで途中の変化を考える</a:t>
                      </a:r>
                      <a:endParaRPr kumimoji="1" lang="en-US" altLang="ja-JP" sz="1000" dirty="0">
                        <a:solidFill>
                          <a:schemeClr val="tx1"/>
                        </a:solidFill>
                      </a:endParaRPr>
                    </a:p>
                    <a:p>
                      <a:r>
                        <a:rPr kumimoji="1" lang="ja-JP" altLang="en-US" sz="1000">
                          <a:solidFill>
                            <a:schemeClr val="tx1"/>
                          </a:solidFill>
                        </a:rPr>
                        <a:t>　　　　・ねり丸がどうやって変身する？</a:t>
                      </a:r>
                      <a:endParaRPr kumimoji="1" lang="en-US" altLang="ja-JP" sz="1000" dirty="0">
                        <a:solidFill>
                          <a:schemeClr val="tx1"/>
                        </a:solidFill>
                      </a:endParaRPr>
                    </a:p>
                    <a:p>
                      <a:r>
                        <a:rPr kumimoji="1" lang="ja-JP" altLang="en-US" sz="1000">
                          <a:solidFill>
                            <a:schemeClr val="tx1"/>
                          </a:solidFill>
                        </a:rPr>
                        <a:t>　　　　・どうやって元のねり丸に戻る？</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a:solidFill>
                            <a:schemeClr val="tx1"/>
                          </a:solidFill>
                        </a:rPr>
                        <a:t>（３）構想したことをもとに描く。</a:t>
                      </a:r>
                      <a:endParaRPr kumimoji="1" lang="en-US" altLang="ja-JP" sz="1000" dirty="0">
                        <a:solidFill>
                          <a:schemeClr val="tx1"/>
                        </a:solidFill>
                      </a:endParaRPr>
                    </a:p>
                    <a:p>
                      <a:r>
                        <a:rPr kumimoji="1" lang="ja-JP" altLang="en-US" sz="1000">
                          <a:solidFill>
                            <a:schemeClr val="tx1"/>
                          </a:solidFill>
                        </a:rPr>
                        <a:t>　　　（２−５枚目／７−１０枚目）</a:t>
                      </a:r>
                      <a:endParaRPr kumimoji="1" lang="en-US" altLang="ja-JP" sz="1000" dirty="0">
                        <a:solidFill>
                          <a:schemeClr val="tx1"/>
                        </a:solidFill>
                      </a:endParaRPr>
                    </a:p>
                    <a:p>
                      <a:endParaRPr kumimoji="1" lang="en-US" altLang="ja-JP" sz="1000" dirty="0">
                        <a:solidFill>
                          <a:schemeClr val="tx1"/>
                        </a:solidFill>
                      </a:endParaRPr>
                    </a:p>
                  </a:txBody>
                  <a:tcPr/>
                </a:tc>
                <a:tc>
                  <a:txBody>
                    <a:bodyPr/>
                    <a:lstStyle/>
                    <a:p>
                      <a:r>
                        <a:rPr kumimoji="1" lang="ja-JP" altLang="en-US" sz="1000" dirty="0">
                          <a:solidFill>
                            <a:schemeClr val="tx1"/>
                          </a:solidFill>
                        </a:rPr>
                        <a:t>◇サンプル映像を用いてイメージを</a:t>
                      </a:r>
                      <a:endParaRPr kumimoji="1" lang="en-US" altLang="ja-JP" sz="1000" dirty="0">
                        <a:solidFill>
                          <a:schemeClr val="tx1"/>
                        </a:solidFill>
                      </a:endParaRPr>
                    </a:p>
                    <a:p>
                      <a:r>
                        <a:rPr kumimoji="1" lang="ja-JP" altLang="en-US" sz="1000" dirty="0">
                          <a:solidFill>
                            <a:schemeClr val="tx1"/>
                          </a:solidFill>
                        </a:rPr>
                        <a:t>　もたせる。</a:t>
                      </a:r>
                      <a:endParaRPr kumimoji="1" lang="en-US" altLang="ja-JP" sz="1000" dirty="0">
                        <a:solidFill>
                          <a:schemeClr val="tx1"/>
                        </a:solidFill>
                      </a:endParaRPr>
                    </a:p>
                    <a:p>
                      <a:endParaRPr kumimoji="1" lang="en-US" altLang="ja-JP" sz="10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◇絵コンテワークシートを用いる</a:t>
                      </a:r>
                      <a:r>
                        <a:rPr kumimoji="1" lang="ja-JP" altLang="en-US" sz="1000" dirty="0" err="1">
                          <a:solidFill>
                            <a:schemeClr val="tx1"/>
                          </a:solidFill>
                        </a:rPr>
                        <a:t>こ</a:t>
                      </a:r>
                      <a:endParaRPr kumimoji="1" lang="en-US" altLang="ja-JP" sz="10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　とで、作品の全体像の構想を考え</a:t>
                      </a:r>
                      <a:endParaRPr kumimoji="1" lang="en-US" altLang="ja-JP" sz="10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　やすくする。</a:t>
                      </a:r>
                      <a:endParaRPr kumimoji="1" lang="en-US" altLang="ja-JP" sz="1000" dirty="0">
                        <a:solidFill>
                          <a:schemeClr val="tx1"/>
                        </a:solidFill>
                      </a:endParaRPr>
                    </a:p>
                    <a:p>
                      <a:r>
                        <a:rPr kumimoji="1" lang="ja-JP" altLang="en-US" sz="1000" dirty="0">
                          <a:solidFill>
                            <a:schemeClr val="tx1"/>
                          </a:solidFill>
                        </a:rPr>
                        <a:t>◆自分なりの物語や世界観・主題を</a:t>
                      </a:r>
                      <a:endParaRPr kumimoji="1" lang="en-US" altLang="ja-JP" sz="1000" dirty="0">
                        <a:solidFill>
                          <a:schemeClr val="tx1"/>
                        </a:solidFill>
                      </a:endParaRPr>
                    </a:p>
                    <a:p>
                      <a:r>
                        <a:rPr kumimoji="1" lang="ja-JP" altLang="en-US" sz="1000" dirty="0">
                          <a:solidFill>
                            <a:schemeClr val="tx1"/>
                          </a:solidFill>
                        </a:rPr>
                        <a:t>　見出し、発想を膨らませる。</a:t>
                      </a:r>
                      <a:endParaRPr kumimoji="1" lang="en-US" altLang="ja-JP" sz="1000" dirty="0">
                        <a:solidFill>
                          <a:schemeClr val="tx1"/>
                        </a:solidFill>
                      </a:endParaRPr>
                    </a:p>
                    <a:p>
                      <a:r>
                        <a:rPr kumimoji="1" lang="ja-JP" altLang="en-US" sz="1000" dirty="0">
                          <a:solidFill>
                            <a:schemeClr val="tx1"/>
                          </a:solidFill>
                        </a:rPr>
                        <a:t>　（思・判・表）</a:t>
                      </a:r>
                      <a:r>
                        <a:rPr kumimoji="1" lang="en-US" altLang="ja-JP" sz="1000" dirty="0">
                          <a:solidFill>
                            <a:schemeClr val="tx1"/>
                          </a:solidFill>
                        </a:rPr>
                        <a:t>①</a:t>
                      </a:r>
                      <a:r>
                        <a:rPr kumimoji="1" lang="ja-JP" altLang="en-US" sz="1000" dirty="0">
                          <a:solidFill>
                            <a:schemeClr val="tx1"/>
                          </a:solidFill>
                        </a:rPr>
                        <a:t>   </a:t>
                      </a:r>
                      <a:endParaRPr kumimoji="1" lang="en-US" altLang="ja-JP" sz="1000" dirty="0">
                        <a:solidFill>
                          <a:schemeClr val="tx1"/>
                        </a:solidFill>
                      </a:endParaRPr>
                    </a:p>
                    <a:p>
                      <a:r>
                        <a:rPr kumimoji="1" lang="ja-JP" altLang="en-US" sz="800" dirty="0">
                          <a:solidFill>
                            <a:schemeClr val="tx1"/>
                          </a:solidFill>
                        </a:rPr>
                        <a:t>　（ワークシート（１）絵コンテシート）</a:t>
                      </a:r>
                      <a:endParaRPr kumimoji="1" lang="en-US" altLang="ja-JP" sz="8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◆形や色を連続的に繰り返して描く</a:t>
                      </a:r>
                      <a:endParaRPr kumimoji="1" lang="en-US" altLang="ja-JP" sz="1000" dirty="0">
                        <a:solidFill>
                          <a:schemeClr val="tx1"/>
                        </a:solidFill>
                      </a:endParaRPr>
                    </a:p>
                    <a:p>
                      <a:r>
                        <a:rPr kumimoji="1" lang="ja-JP" altLang="en-US" sz="1000" dirty="0">
                          <a:solidFill>
                            <a:schemeClr val="tx1"/>
                          </a:solidFill>
                        </a:rPr>
                        <a:t>　ことで、ものの動きや変化を表現　　</a:t>
                      </a:r>
                      <a:endParaRPr kumimoji="1" lang="en-US" altLang="ja-JP" sz="1000" dirty="0">
                        <a:solidFill>
                          <a:schemeClr val="tx1"/>
                        </a:solidFill>
                      </a:endParaRPr>
                    </a:p>
                    <a:p>
                      <a:r>
                        <a:rPr kumimoji="1" lang="ja-JP" altLang="en-US" sz="1000" dirty="0">
                          <a:solidFill>
                            <a:schemeClr val="tx1"/>
                          </a:solidFill>
                        </a:rPr>
                        <a:t>　することができることの楽しさや</a:t>
                      </a:r>
                      <a:endParaRPr kumimoji="1" lang="en-US" altLang="ja-JP" sz="1000" dirty="0">
                        <a:solidFill>
                          <a:schemeClr val="tx1"/>
                        </a:solidFill>
                      </a:endParaRPr>
                    </a:p>
                    <a:p>
                      <a:r>
                        <a:rPr kumimoji="1" lang="ja-JP" altLang="en-US" sz="1000" dirty="0">
                          <a:solidFill>
                            <a:schemeClr val="tx1"/>
                          </a:solidFill>
                        </a:rPr>
                        <a:t>　方法に気付く。（思・判・表）</a:t>
                      </a:r>
                      <a:r>
                        <a:rPr kumimoji="1" lang="en-US" altLang="ja-JP" sz="1000" dirty="0">
                          <a:solidFill>
                            <a:schemeClr val="tx1"/>
                          </a:solidFill>
                        </a:rPr>
                        <a:t>②</a:t>
                      </a:r>
                    </a:p>
                    <a:p>
                      <a:r>
                        <a:rPr kumimoji="1" lang="ja-JP" altLang="en-US" sz="800" dirty="0">
                          <a:solidFill>
                            <a:schemeClr val="tx1"/>
                          </a:solidFill>
                        </a:rPr>
                        <a:t>　（ワークシート（２）アニメ原画シート）</a:t>
                      </a:r>
                      <a:endParaRPr kumimoji="1" lang="ja-JP" altLang="en-US" sz="1000" dirty="0">
                        <a:solidFill>
                          <a:schemeClr val="tx1"/>
                        </a:solidFill>
                      </a:endParaRPr>
                    </a:p>
                  </a:txBody>
                  <a:tcPr/>
                </a:tc>
                <a:extLst>
                  <a:ext uri="{0D108BD9-81ED-4DB2-BD59-A6C34878D82A}">
                    <a16:rowId xmlns:a16="http://schemas.microsoft.com/office/drawing/2014/main" val="540731988"/>
                  </a:ext>
                </a:extLst>
              </a:tr>
              <a:tr h="249982">
                <a:tc>
                  <a:txBody>
                    <a:bodyPr/>
                    <a:lstStyle/>
                    <a:p>
                      <a:pPr algn="ctr"/>
                      <a:r>
                        <a:rPr kumimoji="1" lang="ja-JP" altLang="en-US" sz="1000">
                          <a:solidFill>
                            <a:schemeClr val="tx1"/>
                          </a:solidFill>
                        </a:rPr>
                        <a:t>準備</a:t>
                      </a:r>
                    </a:p>
                  </a:txBody>
                  <a:tcPr anchor="ctr"/>
                </a:tc>
                <a:tc>
                  <a:txBody>
                    <a:bodyPr/>
                    <a:lstStyle/>
                    <a:p>
                      <a:r>
                        <a:rPr kumimoji="1" lang="ja-JP" altLang="en-US" sz="1000">
                          <a:solidFill>
                            <a:schemeClr val="tx1"/>
                          </a:solidFill>
                        </a:rPr>
                        <a:t>撮影し、アニメに加工する。</a:t>
                      </a:r>
                    </a:p>
                  </a:txBody>
                  <a:tcPr/>
                </a:tc>
                <a:tc>
                  <a:txBody>
                    <a:bodyPr/>
                    <a:lstStyle/>
                    <a:p>
                      <a:endParaRPr kumimoji="1" lang="ja-JP" altLang="en-US" sz="1000" dirty="0">
                        <a:solidFill>
                          <a:schemeClr val="tx1"/>
                        </a:solidFill>
                      </a:endParaRPr>
                    </a:p>
                  </a:txBody>
                  <a:tcPr/>
                </a:tc>
                <a:extLst>
                  <a:ext uri="{0D108BD9-81ED-4DB2-BD59-A6C34878D82A}">
                    <a16:rowId xmlns:a16="http://schemas.microsoft.com/office/drawing/2014/main" val="592620603"/>
                  </a:ext>
                </a:extLst>
              </a:tr>
              <a:tr h="900612">
                <a:tc>
                  <a:txBody>
                    <a:bodyPr/>
                    <a:lstStyle/>
                    <a:p>
                      <a:pPr algn="ctr"/>
                      <a:r>
                        <a:rPr kumimoji="1" lang="ja-JP" altLang="en-US" sz="1000">
                          <a:solidFill>
                            <a:schemeClr val="tx1"/>
                          </a:solidFill>
                        </a:rPr>
                        <a:t>２</a:t>
                      </a:r>
                    </a:p>
                  </a:txBody>
                  <a:tcPr anchor="ctr"/>
                </a:tc>
                <a:tc>
                  <a:txBody>
                    <a:bodyPr/>
                    <a:lstStyle/>
                    <a:p>
                      <a:r>
                        <a:rPr kumimoji="1" lang="ja-JP" altLang="en-US" sz="1000" dirty="0">
                          <a:solidFill>
                            <a:schemeClr val="tx1"/>
                          </a:solidFill>
                        </a:rPr>
                        <a:t>（１）全員の作品を鑑賞する。</a:t>
                      </a:r>
                      <a:endParaRPr kumimoji="1" lang="en-US" altLang="ja-JP" sz="1000" dirty="0">
                        <a:solidFill>
                          <a:schemeClr val="tx1"/>
                        </a:solidFill>
                      </a:endParaRPr>
                    </a:p>
                    <a:p>
                      <a:r>
                        <a:rPr kumimoji="1" lang="ja-JP" altLang="en-US" sz="1000" dirty="0">
                          <a:solidFill>
                            <a:schemeClr val="tx1"/>
                          </a:solidFill>
                        </a:rPr>
                        <a:t>（２）鑑賞シートに沿って気付いたことや工夫したい</a:t>
                      </a:r>
                      <a:endParaRPr kumimoji="1" lang="en-US" altLang="ja-JP" sz="1000" dirty="0">
                        <a:solidFill>
                          <a:schemeClr val="tx1"/>
                        </a:solidFill>
                      </a:endParaRPr>
                    </a:p>
                    <a:p>
                      <a:r>
                        <a:rPr kumimoji="1" lang="ja-JP" altLang="en-US" sz="1000" dirty="0">
                          <a:solidFill>
                            <a:schemeClr val="tx1"/>
                          </a:solidFill>
                        </a:rPr>
                        <a:t>　　　こと、友達の作品の良いところを考える。</a:t>
                      </a:r>
                      <a:endParaRPr kumimoji="1" lang="en-US" altLang="ja-JP" sz="1000" dirty="0">
                        <a:solidFill>
                          <a:schemeClr val="tx1"/>
                        </a:solidFill>
                      </a:endParaRPr>
                    </a:p>
                    <a:p>
                      <a:r>
                        <a:rPr kumimoji="1" lang="ja-JP" altLang="en-US" sz="1000" dirty="0">
                          <a:solidFill>
                            <a:schemeClr val="tx1"/>
                          </a:solidFill>
                        </a:rPr>
                        <a:t>（３）グループを作り、気付いたことを基にして、　　</a:t>
                      </a:r>
                      <a:endParaRPr kumimoji="1" lang="en-US" altLang="ja-JP" sz="1000" dirty="0">
                        <a:solidFill>
                          <a:schemeClr val="tx1"/>
                        </a:solidFill>
                      </a:endParaRPr>
                    </a:p>
                    <a:p>
                      <a:r>
                        <a:rPr kumimoji="1" lang="ja-JP" altLang="en-US" sz="1000" dirty="0">
                          <a:solidFill>
                            <a:schemeClr val="tx1"/>
                          </a:solidFill>
                        </a:rPr>
                        <a:t>　　　お互いの良さやおもしろさを伝え合う。</a:t>
                      </a:r>
                      <a:endParaRPr kumimoji="1" lang="en-US" altLang="ja-JP" sz="1000" dirty="0">
                        <a:solidFill>
                          <a:schemeClr val="tx1"/>
                        </a:solidFill>
                      </a:endParaRPr>
                    </a:p>
                    <a:p>
                      <a:r>
                        <a:rPr kumimoji="1" lang="ja-JP" altLang="en-US" sz="1000" dirty="0">
                          <a:solidFill>
                            <a:schemeClr val="tx1"/>
                          </a:solidFill>
                        </a:rPr>
                        <a:t>（４）各グループで出てきた意見を知る。</a:t>
                      </a:r>
                      <a:endParaRPr kumimoji="1" lang="en-US" altLang="ja-JP" sz="1000" dirty="0">
                        <a:solidFill>
                          <a:schemeClr val="tx1"/>
                        </a:solidFill>
                      </a:endParaRPr>
                    </a:p>
                  </a:txBody>
                  <a:tcPr/>
                </a:tc>
                <a:tc>
                  <a:txBody>
                    <a:bodyPr/>
                    <a:lstStyle/>
                    <a:p>
                      <a:endParaRPr kumimoji="1" lang="en-US" altLang="ja-JP" sz="1000" dirty="0">
                        <a:solidFill>
                          <a:schemeClr val="tx1"/>
                        </a:solidFill>
                      </a:endParaRPr>
                    </a:p>
                    <a:p>
                      <a:r>
                        <a:rPr kumimoji="1" lang="ja-JP" altLang="en-US" sz="1000" dirty="0">
                          <a:solidFill>
                            <a:schemeClr val="tx1"/>
                          </a:solidFill>
                        </a:rPr>
                        <a:t>◆自分や友達の発想や表現のおもし</a:t>
                      </a:r>
                      <a:endParaRPr kumimoji="1" lang="en-US" altLang="ja-JP" sz="1000" dirty="0">
                        <a:solidFill>
                          <a:schemeClr val="tx1"/>
                        </a:solidFill>
                      </a:endParaRPr>
                    </a:p>
                    <a:p>
                      <a:r>
                        <a:rPr kumimoji="1" lang="ja-JP" altLang="en-US" sz="1000" dirty="0">
                          <a:solidFill>
                            <a:schemeClr val="tx1"/>
                          </a:solidFill>
                        </a:rPr>
                        <a:t>　</a:t>
                      </a:r>
                      <a:r>
                        <a:rPr kumimoji="1" lang="ja-JP" altLang="en-US" sz="1000" dirty="0" err="1">
                          <a:solidFill>
                            <a:schemeClr val="tx1"/>
                          </a:solidFill>
                        </a:rPr>
                        <a:t>ろさや</a:t>
                      </a:r>
                      <a:r>
                        <a:rPr kumimoji="1" lang="ja-JP" altLang="en-US" sz="1000" dirty="0">
                          <a:solidFill>
                            <a:schemeClr val="tx1"/>
                          </a:solidFill>
                        </a:rPr>
                        <a:t>楽しさに気付いている。</a:t>
                      </a:r>
                      <a:endParaRPr kumimoji="1" lang="en-US" altLang="ja-JP" sz="1000" dirty="0">
                        <a:solidFill>
                          <a:schemeClr val="tx1"/>
                        </a:solidFill>
                      </a:endParaRPr>
                    </a:p>
                    <a:p>
                      <a:r>
                        <a:rPr kumimoji="1" lang="ja-JP" altLang="en-US" sz="1000" dirty="0">
                          <a:solidFill>
                            <a:schemeClr val="tx1"/>
                          </a:solidFill>
                        </a:rPr>
                        <a:t>　（主）</a:t>
                      </a:r>
                      <a:r>
                        <a:rPr kumimoji="1" lang="en-US" altLang="ja-JP" sz="1000" dirty="0">
                          <a:solidFill>
                            <a:schemeClr val="tx1"/>
                          </a:solidFill>
                        </a:rPr>
                        <a:t>①</a:t>
                      </a:r>
                    </a:p>
                    <a:p>
                      <a:r>
                        <a:rPr kumimoji="1" lang="ja-JP" altLang="en-US" sz="800" dirty="0">
                          <a:solidFill>
                            <a:schemeClr val="tx1"/>
                          </a:solidFill>
                        </a:rPr>
                        <a:t>　（ワークシート（３）鑑賞シート）</a:t>
                      </a:r>
                      <a:endParaRPr kumimoji="1" lang="ja-JP" altLang="en-US" sz="1000" dirty="0">
                        <a:solidFill>
                          <a:schemeClr val="tx1"/>
                        </a:solidFill>
                      </a:endParaRPr>
                    </a:p>
                  </a:txBody>
                  <a:tcPr/>
                </a:tc>
                <a:extLst>
                  <a:ext uri="{0D108BD9-81ED-4DB2-BD59-A6C34878D82A}">
                    <a16:rowId xmlns:a16="http://schemas.microsoft.com/office/drawing/2014/main" val="1982854898"/>
                  </a:ext>
                </a:extLst>
              </a:tr>
            </a:tbl>
          </a:graphicData>
        </a:graphic>
      </p:graphicFrame>
      <p:sp>
        <p:nvSpPr>
          <p:cNvPr id="10" name="角丸四角形 9">
            <a:extLst>
              <a:ext uri="{FF2B5EF4-FFF2-40B4-BE49-F238E27FC236}">
                <a16:creationId xmlns:a16="http://schemas.microsoft.com/office/drawing/2014/main" id="{601969CA-E6EF-924D-A462-878E7A9FA529}"/>
              </a:ext>
            </a:extLst>
          </p:cNvPr>
          <p:cNvSpPr/>
          <p:nvPr/>
        </p:nvSpPr>
        <p:spPr>
          <a:xfrm>
            <a:off x="236169" y="724969"/>
            <a:ext cx="1688324"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sz="1200" b="1" dirty="0">
                <a:solidFill>
                  <a:srgbClr val="FFFFFF"/>
                </a:solidFill>
                <a:latin typeface="Calibri" charset="0"/>
                <a:ea typeface="ＭＳ Ｐゴシック" charset="0"/>
                <a:cs typeface="ＭＳ Ｐゴシック" charset="0"/>
              </a:rPr>
              <a:t>B</a:t>
            </a:r>
            <a:r>
              <a:rPr lang="ja-JP" altLang="en-US" sz="1200" b="1">
                <a:solidFill>
                  <a:srgbClr val="FFFFFF"/>
                </a:solidFill>
                <a:latin typeface="Calibri" charset="0"/>
                <a:ea typeface="ＭＳ Ｐゴシック" charset="0"/>
                <a:cs typeface="ＭＳ Ｐゴシック" charset="0"/>
              </a:rPr>
              <a:t>：ねり丸大変身！</a:t>
            </a:r>
            <a:endParaRPr lang="en-US" altLang="ja-JP" sz="1200" b="1" dirty="0">
              <a:solidFill>
                <a:srgbClr val="FFFFFF"/>
              </a:solidFill>
              <a:latin typeface="Calibri" charset="0"/>
              <a:ea typeface="ＭＳ Ｐゴシック" charset="0"/>
              <a:cs typeface="ＭＳ Ｐゴシック" charset="0"/>
            </a:endParaRPr>
          </a:p>
        </p:txBody>
      </p:sp>
      <p:sp>
        <p:nvSpPr>
          <p:cNvPr id="9" name="角丸四角形 8">
            <a:extLst>
              <a:ext uri="{FF2B5EF4-FFF2-40B4-BE49-F238E27FC236}">
                <a16:creationId xmlns:a16="http://schemas.microsoft.com/office/drawing/2014/main" id="{7C4E8AA9-4842-F44C-986C-EA755B3239A7}"/>
              </a:ext>
            </a:extLst>
          </p:cNvPr>
          <p:cNvSpPr/>
          <p:nvPr/>
        </p:nvSpPr>
        <p:spPr>
          <a:xfrm>
            <a:off x="444906" y="8853664"/>
            <a:ext cx="2529788" cy="3302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sz="1200" b="1" dirty="0">
                <a:solidFill>
                  <a:schemeClr val="bg1"/>
                </a:solidFill>
                <a:latin typeface="Calibri" charset="0"/>
                <a:ea typeface="ＭＳ Ｐゴシック" charset="0"/>
                <a:cs typeface="ＭＳ Ｐゴシック" charset="0"/>
              </a:rPr>
              <a:t>【</a:t>
            </a:r>
            <a:r>
              <a:rPr lang="ja-JP" altLang="en-US" sz="1200" b="1" dirty="0">
                <a:solidFill>
                  <a:schemeClr val="bg1"/>
                </a:solidFill>
                <a:latin typeface="Calibri" charset="0"/>
                <a:ea typeface="ＭＳ Ｐゴシック" charset="0"/>
                <a:cs typeface="ＭＳ Ｐゴシック" charset="0"/>
              </a:rPr>
              <a:t>発展編</a:t>
            </a:r>
            <a:r>
              <a:rPr lang="en-US" altLang="ja-JP" sz="1200" b="1" dirty="0">
                <a:solidFill>
                  <a:schemeClr val="bg1"/>
                </a:solidFill>
                <a:latin typeface="Calibri" charset="0"/>
                <a:ea typeface="ＭＳ Ｐゴシック" charset="0"/>
                <a:cs typeface="ＭＳ Ｐゴシック" charset="0"/>
              </a:rPr>
              <a:t>】</a:t>
            </a:r>
            <a:r>
              <a:rPr lang="ja-JP" altLang="en-US" sz="1200" b="1" dirty="0">
                <a:solidFill>
                  <a:schemeClr val="bg1"/>
                </a:solidFill>
                <a:latin typeface="Calibri" charset="0"/>
                <a:ea typeface="ＭＳ Ｐゴシック" charset="0"/>
                <a:cs typeface="ＭＳ Ｐゴシック" charset="0"/>
              </a:rPr>
              <a:t>協働活動例</a:t>
            </a:r>
            <a:endParaRPr lang="en-US" altLang="ja-JP" sz="1200" b="1" dirty="0">
              <a:solidFill>
                <a:schemeClr val="bg1"/>
              </a:solidFill>
              <a:latin typeface="Calibri" charset="0"/>
              <a:ea typeface="ＭＳ Ｐゴシック" charset="0"/>
              <a:cs typeface="ＭＳ Ｐゴシック" charset="0"/>
            </a:endParaRPr>
          </a:p>
        </p:txBody>
      </p:sp>
      <p:sp>
        <p:nvSpPr>
          <p:cNvPr id="11" name="テキスト ボックス 9">
            <a:extLst>
              <a:ext uri="{FF2B5EF4-FFF2-40B4-BE49-F238E27FC236}">
                <a16:creationId xmlns:a16="http://schemas.microsoft.com/office/drawing/2014/main" id="{2075EDEF-BB0A-8B46-88B6-AFF8E36829F5}"/>
              </a:ext>
            </a:extLst>
          </p:cNvPr>
          <p:cNvSpPr txBox="1">
            <a:spLocks noChangeArrowheads="1"/>
          </p:cNvSpPr>
          <p:nvPr/>
        </p:nvSpPr>
        <p:spPr bwMode="auto">
          <a:xfrm>
            <a:off x="470966" y="9183864"/>
            <a:ext cx="6043346"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100" dirty="0">
                <a:latin typeface="Calibri" charset="0"/>
              </a:rPr>
              <a:t>〇　「６枚目のシート」を友達と交換し、新たな物語を作成する。</a:t>
            </a:r>
            <a:endParaRPr lang="en-US" altLang="ja-JP" sz="1100" dirty="0">
              <a:latin typeface="Calibri" charset="0"/>
            </a:endParaRPr>
          </a:p>
          <a:p>
            <a:r>
              <a:rPr lang="ja-JP" altLang="en-US" sz="1100" dirty="0">
                <a:latin typeface="Calibri" charset="0"/>
              </a:rPr>
              <a:t>　 　「６枚目のシート」を描いたら、友達と交換することで、自分では思いつかなかった「形の変化の</a:t>
            </a:r>
            <a:endParaRPr lang="en-US" altLang="ja-JP" sz="1100" dirty="0">
              <a:latin typeface="Calibri" charset="0"/>
            </a:endParaRPr>
          </a:p>
          <a:p>
            <a:r>
              <a:rPr lang="ja-JP" altLang="en-US" sz="1100" dirty="0">
                <a:latin typeface="Calibri" charset="0"/>
              </a:rPr>
              <a:t>　仕方」に気づき、その良さやおもしろさを味わうことができる。</a:t>
            </a:r>
            <a:endParaRPr lang="en-US" altLang="ja-JP" sz="1100" dirty="0">
              <a:latin typeface="Calibri" charset="0"/>
            </a:endParaRPr>
          </a:p>
        </p:txBody>
      </p:sp>
      <p:pic>
        <p:nvPicPr>
          <p:cNvPr id="13" name="図 12">
            <a:extLst>
              <a:ext uri="{FF2B5EF4-FFF2-40B4-BE49-F238E27FC236}">
                <a16:creationId xmlns:a16="http://schemas.microsoft.com/office/drawing/2014/main" id="{B89173D0-7F86-034F-9716-EB19985B28CD}"/>
              </a:ext>
            </a:extLst>
          </p:cNvPr>
          <p:cNvPicPr>
            <a:picLocks noChangeAspect="1"/>
          </p:cNvPicPr>
          <p:nvPr/>
        </p:nvPicPr>
        <p:blipFill>
          <a:blip r:embed="rId2"/>
          <a:stretch>
            <a:fillRect/>
          </a:stretch>
        </p:blipFill>
        <p:spPr>
          <a:xfrm>
            <a:off x="4720238" y="5931921"/>
            <a:ext cx="1757423" cy="2535246"/>
          </a:xfrm>
          <a:prstGeom prst="rect">
            <a:avLst/>
          </a:prstGeom>
          <a:ln w="3175">
            <a:solidFill>
              <a:schemeClr val="tx1"/>
            </a:solidFill>
          </a:ln>
        </p:spPr>
      </p:pic>
      <p:pic>
        <p:nvPicPr>
          <p:cNvPr id="3" name="図 2">
            <a:extLst>
              <a:ext uri="{FF2B5EF4-FFF2-40B4-BE49-F238E27FC236}">
                <a16:creationId xmlns:a16="http://schemas.microsoft.com/office/drawing/2014/main" id="{4BE436D7-AEEF-2940-977D-ABCCF22F2511}"/>
              </a:ext>
            </a:extLst>
          </p:cNvPr>
          <p:cNvPicPr>
            <a:picLocks noChangeAspect="1"/>
          </p:cNvPicPr>
          <p:nvPr/>
        </p:nvPicPr>
        <p:blipFill>
          <a:blip r:embed="rId3"/>
          <a:stretch>
            <a:fillRect/>
          </a:stretch>
        </p:blipFill>
        <p:spPr>
          <a:xfrm>
            <a:off x="380339" y="5905800"/>
            <a:ext cx="1757423" cy="2535246"/>
          </a:xfrm>
          <a:prstGeom prst="rect">
            <a:avLst/>
          </a:prstGeom>
          <a:ln w="3175">
            <a:solidFill>
              <a:schemeClr val="tx1"/>
            </a:solidFill>
          </a:ln>
        </p:spPr>
      </p:pic>
      <p:sp>
        <p:nvSpPr>
          <p:cNvPr id="14" name="テキスト ボックス 9">
            <a:extLst>
              <a:ext uri="{FF2B5EF4-FFF2-40B4-BE49-F238E27FC236}">
                <a16:creationId xmlns:a16="http://schemas.microsoft.com/office/drawing/2014/main" id="{73E8B2A8-1D7F-0C4D-BE66-9BC1240F4E12}"/>
              </a:ext>
            </a:extLst>
          </p:cNvPr>
          <p:cNvSpPr txBox="1">
            <a:spLocks noChangeArrowheads="1"/>
          </p:cNvSpPr>
          <p:nvPr/>
        </p:nvSpPr>
        <p:spPr bwMode="auto">
          <a:xfrm>
            <a:off x="230663" y="5426744"/>
            <a:ext cx="185187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100">
                <a:latin typeface="Calibri" charset="0"/>
              </a:rPr>
              <a:t>●ワークシート</a:t>
            </a:r>
            <a:endParaRPr lang="en-US" altLang="ja-JP" sz="1100" dirty="0">
              <a:latin typeface="Calibri" charset="0"/>
            </a:endParaRPr>
          </a:p>
          <a:p>
            <a:r>
              <a:rPr lang="ja-JP" altLang="en-US" sz="1100">
                <a:latin typeface="Calibri" charset="0"/>
              </a:rPr>
              <a:t>　　（１）アイデアシート</a:t>
            </a:r>
            <a:endParaRPr lang="en-US" altLang="ja-JP" sz="1100" dirty="0">
              <a:latin typeface="Calibri" charset="0"/>
            </a:endParaRPr>
          </a:p>
        </p:txBody>
      </p:sp>
      <p:sp>
        <p:nvSpPr>
          <p:cNvPr id="15" name="テキスト ボックス 9">
            <a:extLst>
              <a:ext uri="{FF2B5EF4-FFF2-40B4-BE49-F238E27FC236}">
                <a16:creationId xmlns:a16="http://schemas.microsoft.com/office/drawing/2014/main" id="{24941FFF-7A9B-4E4A-BBDC-576D32507F29}"/>
              </a:ext>
            </a:extLst>
          </p:cNvPr>
          <p:cNvSpPr txBox="1">
            <a:spLocks noChangeArrowheads="1"/>
          </p:cNvSpPr>
          <p:nvPr/>
        </p:nvSpPr>
        <p:spPr bwMode="auto">
          <a:xfrm>
            <a:off x="2192987" y="5426744"/>
            <a:ext cx="2158714"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endParaRPr lang="en-US" altLang="ja-JP" sz="1100" dirty="0">
              <a:latin typeface="Calibri" charset="0"/>
            </a:endParaRPr>
          </a:p>
          <a:p>
            <a:r>
              <a:rPr lang="ja-JP" altLang="en-US" sz="1100">
                <a:latin typeface="Calibri" charset="0"/>
              </a:rPr>
              <a:t>（２）アニメ原画シート</a:t>
            </a:r>
            <a:endParaRPr lang="en-US" altLang="ja-JP" sz="1100" dirty="0">
              <a:latin typeface="Calibri" charset="0"/>
            </a:endParaRPr>
          </a:p>
          <a:p>
            <a:r>
              <a:rPr lang="ja-JP" altLang="en-US" sz="900">
                <a:latin typeface="Calibri" charset="0"/>
              </a:rPr>
              <a:t>　　＊下記の２枚に加え、</a:t>
            </a:r>
            <a:endParaRPr lang="en-US" altLang="ja-JP" sz="900" dirty="0">
              <a:latin typeface="Calibri" charset="0"/>
            </a:endParaRPr>
          </a:p>
          <a:p>
            <a:r>
              <a:rPr lang="ja-JP" altLang="en-US" sz="900">
                <a:latin typeface="Calibri" charset="0"/>
              </a:rPr>
              <a:t>　　　</a:t>
            </a:r>
            <a:r>
              <a:rPr lang="en-US" altLang="ja-JP" sz="900" dirty="0">
                <a:latin typeface="Calibri" charset="0"/>
              </a:rPr>
              <a:t>A5〜A4</a:t>
            </a:r>
            <a:r>
              <a:rPr lang="ja-JP" altLang="en-US" sz="900">
                <a:latin typeface="Calibri" charset="0"/>
              </a:rPr>
              <a:t>サイズの白紙の紙を</a:t>
            </a:r>
            <a:endParaRPr lang="en-US" altLang="ja-JP" sz="900" dirty="0">
              <a:latin typeface="Calibri" charset="0"/>
            </a:endParaRPr>
          </a:p>
          <a:p>
            <a:r>
              <a:rPr lang="ja-JP" altLang="en-US" sz="900">
                <a:latin typeface="Calibri" charset="0"/>
              </a:rPr>
              <a:t>　　　８枚ずつ用意する。</a:t>
            </a:r>
            <a:endParaRPr lang="en-US" altLang="ja-JP" sz="900" dirty="0">
              <a:latin typeface="Calibri" charset="0"/>
            </a:endParaRPr>
          </a:p>
        </p:txBody>
      </p:sp>
      <p:sp>
        <p:nvSpPr>
          <p:cNvPr id="16" name="テキスト ボックス 9">
            <a:extLst>
              <a:ext uri="{FF2B5EF4-FFF2-40B4-BE49-F238E27FC236}">
                <a16:creationId xmlns:a16="http://schemas.microsoft.com/office/drawing/2014/main" id="{3FC34001-3220-3546-929D-A26C8B89324B}"/>
              </a:ext>
            </a:extLst>
          </p:cNvPr>
          <p:cNvSpPr txBox="1">
            <a:spLocks noChangeArrowheads="1"/>
          </p:cNvSpPr>
          <p:nvPr/>
        </p:nvSpPr>
        <p:spPr bwMode="auto">
          <a:xfrm>
            <a:off x="4771418" y="5426744"/>
            <a:ext cx="133191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endParaRPr lang="en-US" altLang="ja-JP" sz="1100" dirty="0">
              <a:latin typeface="Calibri" charset="0"/>
            </a:endParaRPr>
          </a:p>
          <a:p>
            <a:r>
              <a:rPr lang="ja-JP" altLang="en-US" sz="1100">
                <a:latin typeface="Calibri" charset="0"/>
              </a:rPr>
              <a:t>（３）鑑賞シート</a:t>
            </a:r>
            <a:endParaRPr lang="en-US" altLang="ja-JP" sz="1100" dirty="0">
              <a:latin typeface="Calibri" charset="0"/>
            </a:endParaRPr>
          </a:p>
        </p:txBody>
      </p:sp>
      <p:pic>
        <p:nvPicPr>
          <p:cNvPr id="17" name="図 16">
            <a:extLst>
              <a:ext uri="{FF2B5EF4-FFF2-40B4-BE49-F238E27FC236}">
                <a16:creationId xmlns:a16="http://schemas.microsoft.com/office/drawing/2014/main" id="{71265B6D-D88B-ED47-B943-9E43876D1EA3}"/>
              </a:ext>
            </a:extLst>
          </p:cNvPr>
          <p:cNvPicPr>
            <a:picLocks noChangeAspect="1"/>
          </p:cNvPicPr>
          <p:nvPr/>
        </p:nvPicPr>
        <p:blipFill>
          <a:blip r:embed="rId4"/>
          <a:stretch>
            <a:fillRect/>
          </a:stretch>
        </p:blipFill>
        <p:spPr>
          <a:xfrm>
            <a:off x="2416310" y="6273130"/>
            <a:ext cx="1515675" cy="1050063"/>
          </a:xfrm>
          <a:prstGeom prst="rect">
            <a:avLst/>
          </a:prstGeom>
          <a:ln w="3175">
            <a:solidFill>
              <a:schemeClr val="tx1"/>
            </a:solidFill>
          </a:ln>
        </p:spPr>
      </p:pic>
      <p:pic>
        <p:nvPicPr>
          <p:cNvPr id="18" name="図 17">
            <a:extLst>
              <a:ext uri="{FF2B5EF4-FFF2-40B4-BE49-F238E27FC236}">
                <a16:creationId xmlns:a16="http://schemas.microsoft.com/office/drawing/2014/main" id="{B808EAA2-D04E-2244-BE6A-B1C514BCA299}"/>
              </a:ext>
            </a:extLst>
          </p:cNvPr>
          <p:cNvPicPr>
            <a:picLocks noChangeAspect="1"/>
          </p:cNvPicPr>
          <p:nvPr/>
        </p:nvPicPr>
        <p:blipFill>
          <a:blip r:embed="rId5"/>
          <a:stretch>
            <a:fillRect/>
          </a:stretch>
        </p:blipFill>
        <p:spPr>
          <a:xfrm>
            <a:off x="2819718" y="7379684"/>
            <a:ext cx="1531983" cy="1061362"/>
          </a:xfrm>
          <a:prstGeom prst="rect">
            <a:avLst/>
          </a:prstGeom>
          <a:ln w="3175">
            <a:solidFill>
              <a:schemeClr val="tx1"/>
            </a:solidFill>
          </a:ln>
        </p:spPr>
      </p:pic>
    </p:spTree>
    <p:extLst>
      <p:ext uri="{BB962C8B-B14F-4D97-AF65-F5344CB8AC3E}">
        <p14:creationId xmlns:p14="http://schemas.microsoft.com/office/powerpoint/2010/main" val="76018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0">
            <a:extLst>
              <a:ext uri="{FF2B5EF4-FFF2-40B4-BE49-F238E27FC236}">
                <a16:creationId xmlns:a16="http://schemas.microsoft.com/office/drawing/2014/main" id="{7D6F597B-309B-B14B-9FBC-9FC1FA93FC48}"/>
              </a:ext>
            </a:extLst>
          </p:cNvPr>
          <p:cNvSpPr>
            <a:spLocks noChangeArrowheads="1"/>
          </p:cNvSpPr>
          <p:nvPr/>
        </p:nvSpPr>
        <p:spPr bwMode="auto">
          <a:xfrm>
            <a:off x="87313" y="90522"/>
            <a:ext cx="257460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ショートアニメにチャレンジ！</a:t>
            </a:r>
            <a:r>
              <a:rPr lang="en-US" altLang="ja-JP" sz="1100" dirty="0">
                <a:solidFill>
                  <a:srgbClr val="7F7F7F"/>
                </a:solidFill>
                <a:latin typeface="ヒラギノ角ゴ StdN W8" charset="0"/>
                <a:ea typeface="ヒラギノ角ゴ StdN W8" charset="0"/>
                <a:cs typeface="ヒラギノ角ゴ StdN W8" charset="0"/>
              </a:rPr>
              <a:t>B</a:t>
            </a:r>
          </a:p>
        </p:txBody>
      </p:sp>
      <p:sp>
        <p:nvSpPr>
          <p:cNvPr id="5" name="角丸四角形 4">
            <a:extLst>
              <a:ext uri="{FF2B5EF4-FFF2-40B4-BE49-F238E27FC236}">
                <a16:creationId xmlns:a16="http://schemas.microsoft.com/office/drawing/2014/main" id="{95F38374-1935-5540-84E5-7FCF7F28C8CB}"/>
              </a:ext>
            </a:extLst>
          </p:cNvPr>
          <p:cNvSpPr/>
          <p:nvPr/>
        </p:nvSpPr>
        <p:spPr>
          <a:xfrm>
            <a:off x="2458721" y="90522"/>
            <a:ext cx="4311966" cy="74259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10">
            <a:extLst>
              <a:ext uri="{FF2B5EF4-FFF2-40B4-BE49-F238E27FC236}">
                <a16:creationId xmlns:a16="http://schemas.microsoft.com/office/drawing/2014/main" id="{2583A049-5AE6-C64A-AFB6-3083DB00B537}"/>
              </a:ext>
            </a:extLst>
          </p:cNvPr>
          <p:cNvSpPr>
            <a:spLocks noChangeArrowheads="1"/>
          </p:cNvSpPr>
          <p:nvPr/>
        </p:nvSpPr>
        <p:spPr bwMode="auto">
          <a:xfrm>
            <a:off x="2982913"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組</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7" name="正方形/長方形 10">
            <a:extLst>
              <a:ext uri="{FF2B5EF4-FFF2-40B4-BE49-F238E27FC236}">
                <a16:creationId xmlns:a16="http://schemas.microsoft.com/office/drawing/2014/main" id="{652C29B6-665E-6F4F-BC4E-A898C30EFEF4}"/>
              </a:ext>
            </a:extLst>
          </p:cNvPr>
          <p:cNvSpPr>
            <a:spLocks noChangeArrowheads="1"/>
          </p:cNvSpPr>
          <p:nvPr/>
        </p:nvSpPr>
        <p:spPr bwMode="auto">
          <a:xfrm>
            <a:off x="3855194"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番</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8" name="正方形/長方形 10">
            <a:extLst>
              <a:ext uri="{FF2B5EF4-FFF2-40B4-BE49-F238E27FC236}">
                <a16:creationId xmlns:a16="http://schemas.microsoft.com/office/drawing/2014/main" id="{BDB10217-DA56-3F40-BFF2-B22F0B34D08B}"/>
              </a:ext>
            </a:extLst>
          </p:cNvPr>
          <p:cNvSpPr>
            <a:spLocks noChangeArrowheads="1"/>
          </p:cNvSpPr>
          <p:nvPr/>
        </p:nvSpPr>
        <p:spPr bwMode="auto">
          <a:xfrm>
            <a:off x="4152009" y="90522"/>
            <a:ext cx="8813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なまえ</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9" name="テキスト ボックス 8">
            <a:extLst>
              <a:ext uri="{FF2B5EF4-FFF2-40B4-BE49-F238E27FC236}">
                <a16:creationId xmlns:a16="http://schemas.microsoft.com/office/drawing/2014/main" id="{68FBF7CD-D279-BC44-A54C-6B333160AA9A}"/>
              </a:ext>
            </a:extLst>
          </p:cNvPr>
          <p:cNvSpPr txBox="1"/>
          <p:nvPr/>
        </p:nvSpPr>
        <p:spPr>
          <a:xfrm>
            <a:off x="87313" y="490824"/>
            <a:ext cx="2371408" cy="461665"/>
          </a:xfrm>
          <a:prstGeom prst="rect">
            <a:avLst/>
          </a:prstGeom>
          <a:noFill/>
        </p:spPr>
        <p:txBody>
          <a:bodyPr wrap="square" rtlCol="0">
            <a:spAutoFit/>
          </a:bodyPr>
          <a:lstStyle/>
          <a:p>
            <a:r>
              <a:rPr lang="ja-JP" altLang="en-US" sz="2400" b="1">
                <a:latin typeface="HG創英角ｺﾞｼｯｸUB" panose="020B0909000000000000" pitchFamily="49" charset="-128"/>
                <a:ea typeface="HG創英角ｺﾞｼｯｸUB" panose="020B0909000000000000" pitchFamily="49" charset="-128"/>
              </a:rPr>
              <a:t>絵コンテシート</a:t>
            </a:r>
            <a:endParaRPr lang="en-US" altLang="ja-JP" sz="1400" b="1" dirty="0"/>
          </a:p>
        </p:txBody>
      </p:sp>
      <p:sp>
        <p:nvSpPr>
          <p:cNvPr id="25" name="正方形/長方形 24">
            <a:extLst>
              <a:ext uri="{FF2B5EF4-FFF2-40B4-BE49-F238E27FC236}">
                <a16:creationId xmlns:a16="http://schemas.microsoft.com/office/drawing/2014/main" id="{A3F8FDE9-66B5-3848-9D36-56BA0D85F5D3}"/>
              </a:ext>
            </a:extLst>
          </p:cNvPr>
          <p:cNvSpPr/>
          <p:nvPr/>
        </p:nvSpPr>
        <p:spPr>
          <a:xfrm>
            <a:off x="330136" y="1560695"/>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0BDAB30-1024-F14E-90EE-D50002E23CE4}"/>
              </a:ext>
            </a:extLst>
          </p:cNvPr>
          <p:cNvSpPr/>
          <p:nvPr/>
        </p:nvSpPr>
        <p:spPr>
          <a:xfrm>
            <a:off x="2706400" y="1560695"/>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5C716AFF-5283-8145-B9AE-EDC67D3AEDAA}"/>
              </a:ext>
            </a:extLst>
          </p:cNvPr>
          <p:cNvSpPr/>
          <p:nvPr/>
        </p:nvSpPr>
        <p:spPr>
          <a:xfrm>
            <a:off x="4503882" y="2952363"/>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23543386-E4CB-9F4B-AFEF-8FEC09B832C9}"/>
              </a:ext>
            </a:extLst>
          </p:cNvPr>
          <p:cNvSpPr/>
          <p:nvPr/>
        </p:nvSpPr>
        <p:spPr>
          <a:xfrm>
            <a:off x="4500452" y="4616600"/>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883BB59-0800-B445-B7B8-3ECE7DC8A856}"/>
              </a:ext>
            </a:extLst>
          </p:cNvPr>
          <p:cNvSpPr txBox="1"/>
          <p:nvPr/>
        </p:nvSpPr>
        <p:spPr>
          <a:xfrm>
            <a:off x="4714695" y="2597056"/>
            <a:ext cx="415498" cy="369332"/>
          </a:xfrm>
          <a:prstGeom prst="rect">
            <a:avLst/>
          </a:prstGeom>
          <a:noFill/>
        </p:spPr>
        <p:txBody>
          <a:bodyPr wrap="none" rtlCol="0">
            <a:spAutoFit/>
          </a:bodyPr>
          <a:lstStyle/>
          <a:p>
            <a:r>
              <a:rPr kumimoji="1" lang="ja-JP" altLang="en-US" dirty="0"/>
              <a:t>③</a:t>
            </a:r>
          </a:p>
        </p:txBody>
      </p:sp>
      <p:sp>
        <p:nvSpPr>
          <p:cNvPr id="30" name="テキスト ボックス 29">
            <a:extLst>
              <a:ext uri="{FF2B5EF4-FFF2-40B4-BE49-F238E27FC236}">
                <a16:creationId xmlns:a16="http://schemas.microsoft.com/office/drawing/2014/main" id="{2A260D6F-3DB9-ED4F-91E9-6E6791DB9EE5}"/>
              </a:ext>
            </a:extLst>
          </p:cNvPr>
          <p:cNvSpPr txBox="1"/>
          <p:nvPr/>
        </p:nvSpPr>
        <p:spPr>
          <a:xfrm>
            <a:off x="330136" y="4708846"/>
            <a:ext cx="415498" cy="369332"/>
          </a:xfrm>
          <a:prstGeom prst="rect">
            <a:avLst/>
          </a:prstGeom>
          <a:noFill/>
        </p:spPr>
        <p:txBody>
          <a:bodyPr wrap="none" rtlCol="0">
            <a:spAutoFit/>
          </a:bodyPr>
          <a:lstStyle/>
          <a:p>
            <a:r>
              <a:rPr lang="en-US" altLang="ja-JP" dirty="0"/>
              <a:t>⑨</a:t>
            </a:r>
            <a:endParaRPr kumimoji="1" lang="ja-JP" altLang="en-US" dirty="0"/>
          </a:p>
        </p:txBody>
      </p:sp>
      <p:sp>
        <p:nvSpPr>
          <p:cNvPr id="31" name="テキスト ボックス 30">
            <a:extLst>
              <a:ext uri="{FF2B5EF4-FFF2-40B4-BE49-F238E27FC236}">
                <a16:creationId xmlns:a16="http://schemas.microsoft.com/office/drawing/2014/main" id="{26B93F9E-D3FE-6948-B587-804BF29CC57B}"/>
              </a:ext>
            </a:extLst>
          </p:cNvPr>
          <p:cNvSpPr txBox="1"/>
          <p:nvPr/>
        </p:nvSpPr>
        <p:spPr>
          <a:xfrm>
            <a:off x="2706400" y="1188149"/>
            <a:ext cx="415498" cy="369332"/>
          </a:xfrm>
          <a:prstGeom prst="rect">
            <a:avLst/>
          </a:prstGeom>
          <a:noFill/>
        </p:spPr>
        <p:txBody>
          <a:bodyPr wrap="none" rtlCol="0">
            <a:spAutoFit/>
          </a:bodyPr>
          <a:lstStyle/>
          <a:p>
            <a:r>
              <a:rPr kumimoji="1" lang="ja-JP" altLang="en-US" dirty="0"/>
              <a:t>②</a:t>
            </a:r>
          </a:p>
        </p:txBody>
      </p:sp>
      <p:sp>
        <p:nvSpPr>
          <p:cNvPr id="32" name="テキスト ボックス 31">
            <a:extLst>
              <a:ext uri="{FF2B5EF4-FFF2-40B4-BE49-F238E27FC236}">
                <a16:creationId xmlns:a16="http://schemas.microsoft.com/office/drawing/2014/main" id="{66D6E865-734D-4444-8A45-1C860CD1A9A3}"/>
              </a:ext>
            </a:extLst>
          </p:cNvPr>
          <p:cNvSpPr txBox="1"/>
          <p:nvPr/>
        </p:nvSpPr>
        <p:spPr>
          <a:xfrm>
            <a:off x="4500452" y="4244054"/>
            <a:ext cx="415498" cy="369332"/>
          </a:xfrm>
          <a:prstGeom prst="rect">
            <a:avLst/>
          </a:prstGeom>
          <a:noFill/>
        </p:spPr>
        <p:txBody>
          <a:bodyPr wrap="none" rtlCol="0">
            <a:spAutoFit/>
          </a:bodyPr>
          <a:lstStyle/>
          <a:p>
            <a:r>
              <a:rPr kumimoji="1" lang="ja-JP" altLang="en-US" dirty="0"/>
              <a:t>④</a:t>
            </a:r>
          </a:p>
        </p:txBody>
      </p:sp>
      <p:sp>
        <p:nvSpPr>
          <p:cNvPr id="33" name="テキスト ボックス 32">
            <a:extLst>
              <a:ext uri="{FF2B5EF4-FFF2-40B4-BE49-F238E27FC236}">
                <a16:creationId xmlns:a16="http://schemas.microsoft.com/office/drawing/2014/main" id="{D63E0544-3708-B642-BE1E-E14FAA0D8B27}"/>
              </a:ext>
            </a:extLst>
          </p:cNvPr>
          <p:cNvSpPr txBox="1"/>
          <p:nvPr/>
        </p:nvSpPr>
        <p:spPr>
          <a:xfrm>
            <a:off x="330136" y="1188149"/>
            <a:ext cx="415498" cy="369332"/>
          </a:xfrm>
          <a:prstGeom prst="rect">
            <a:avLst/>
          </a:prstGeom>
          <a:noFill/>
        </p:spPr>
        <p:txBody>
          <a:bodyPr wrap="none" rtlCol="0">
            <a:spAutoFit/>
          </a:bodyPr>
          <a:lstStyle/>
          <a:p>
            <a:r>
              <a:rPr kumimoji="1" lang="ja-JP" altLang="en-US" dirty="0"/>
              <a:t>①</a:t>
            </a:r>
          </a:p>
        </p:txBody>
      </p:sp>
      <p:cxnSp>
        <p:nvCxnSpPr>
          <p:cNvPr id="34" name="直線矢印コネクタ 33">
            <a:extLst>
              <a:ext uri="{FF2B5EF4-FFF2-40B4-BE49-F238E27FC236}">
                <a16:creationId xmlns:a16="http://schemas.microsoft.com/office/drawing/2014/main" id="{72BCC5C7-1D9A-1146-955E-3B1A68670AEF}"/>
              </a:ext>
            </a:extLst>
          </p:cNvPr>
          <p:cNvCxnSpPr>
            <a:stCxn id="25" idx="3"/>
            <a:endCxn id="26" idx="1"/>
          </p:cNvCxnSpPr>
          <p:nvPr/>
        </p:nvCxnSpPr>
        <p:spPr>
          <a:xfrm>
            <a:off x="2274352" y="2208767"/>
            <a:ext cx="432048" cy="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63854413-46E7-A542-8390-EA2684CD89C4}"/>
              </a:ext>
            </a:extLst>
          </p:cNvPr>
          <p:cNvCxnSpPr>
            <a:cxnSpLocks/>
          </p:cNvCxnSpPr>
          <p:nvPr/>
        </p:nvCxnSpPr>
        <p:spPr>
          <a:xfrm flipH="1">
            <a:off x="4297824" y="8870464"/>
            <a:ext cx="377113" cy="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8" name="正方形/長方形 37">
            <a:extLst>
              <a:ext uri="{FF2B5EF4-FFF2-40B4-BE49-F238E27FC236}">
                <a16:creationId xmlns:a16="http://schemas.microsoft.com/office/drawing/2014/main" id="{A78AB455-4BBE-5741-A0AC-3BABA7F090CD}"/>
              </a:ext>
            </a:extLst>
          </p:cNvPr>
          <p:cNvSpPr/>
          <p:nvPr/>
        </p:nvSpPr>
        <p:spPr>
          <a:xfrm>
            <a:off x="330136" y="5081489"/>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FDAD7B58-0F48-B445-9226-F3574BF87B84}"/>
              </a:ext>
            </a:extLst>
          </p:cNvPr>
          <p:cNvSpPr/>
          <p:nvPr/>
        </p:nvSpPr>
        <p:spPr>
          <a:xfrm>
            <a:off x="358647" y="6933399"/>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DB74478-0D55-5547-B300-00E62EAD1738}"/>
              </a:ext>
            </a:extLst>
          </p:cNvPr>
          <p:cNvSpPr/>
          <p:nvPr/>
        </p:nvSpPr>
        <p:spPr>
          <a:xfrm>
            <a:off x="2453849" y="8229543"/>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69B9905-55CA-8744-B819-C05BED052EBD}"/>
              </a:ext>
            </a:extLst>
          </p:cNvPr>
          <p:cNvSpPr txBox="1"/>
          <p:nvPr/>
        </p:nvSpPr>
        <p:spPr>
          <a:xfrm>
            <a:off x="358647" y="6560756"/>
            <a:ext cx="415498" cy="369332"/>
          </a:xfrm>
          <a:prstGeom prst="rect">
            <a:avLst/>
          </a:prstGeom>
          <a:noFill/>
        </p:spPr>
        <p:txBody>
          <a:bodyPr wrap="none" rtlCol="0">
            <a:spAutoFit/>
          </a:bodyPr>
          <a:lstStyle/>
          <a:p>
            <a:r>
              <a:rPr lang="en-US" altLang="ja-JP" dirty="0"/>
              <a:t>⑧</a:t>
            </a:r>
            <a:endParaRPr kumimoji="1" lang="ja-JP" altLang="en-US" dirty="0"/>
          </a:p>
        </p:txBody>
      </p:sp>
      <p:sp>
        <p:nvSpPr>
          <p:cNvPr id="43" name="テキスト ボックス 42">
            <a:extLst>
              <a:ext uri="{FF2B5EF4-FFF2-40B4-BE49-F238E27FC236}">
                <a16:creationId xmlns:a16="http://schemas.microsoft.com/office/drawing/2014/main" id="{B645E017-5C7D-A546-92C5-274100E640CB}"/>
              </a:ext>
            </a:extLst>
          </p:cNvPr>
          <p:cNvSpPr txBox="1"/>
          <p:nvPr/>
        </p:nvSpPr>
        <p:spPr>
          <a:xfrm>
            <a:off x="2453849" y="7856900"/>
            <a:ext cx="415498" cy="369332"/>
          </a:xfrm>
          <a:prstGeom prst="rect">
            <a:avLst/>
          </a:prstGeom>
          <a:noFill/>
        </p:spPr>
        <p:txBody>
          <a:bodyPr wrap="none" rtlCol="0">
            <a:spAutoFit/>
          </a:bodyPr>
          <a:lstStyle/>
          <a:p>
            <a:r>
              <a:rPr lang="en-US" altLang="ja-JP" dirty="0"/>
              <a:t>⑦</a:t>
            </a:r>
            <a:endParaRPr kumimoji="1" lang="ja-JP" altLang="en-US" dirty="0"/>
          </a:p>
        </p:txBody>
      </p:sp>
      <p:cxnSp>
        <p:nvCxnSpPr>
          <p:cNvPr id="46" name="直線矢印コネクタ 45">
            <a:extLst>
              <a:ext uri="{FF2B5EF4-FFF2-40B4-BE49-F238E27FC236}">
                <a16:creationId xmlns:a16="http://schemas.microsoft.com/office/drawing/2014/main" id="{A7B35697-44A8-E540-81B6-D758218C64EC}"/>
              </a:ext>
            </a:extLst>
          </p:cNvPr>
          <p:cNvCxnSpPr/>
          <p:nvPr/>
        </p:nvCxnSpPr>
        <p:spPr>
          <a:xfrm>
            <a:off x="5506670" y="7701401"/>
            <a:ext cx="0" cy="542169"/>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9" name="正方形/長方形 48">
            <a:extLst>
              <a:ext uri="{FF2B5EF4-FFF2-40B4-BE49-F238E27FC236}">
                <a16:creationId xmlns:a16="http://schemas.microsoft.com/office/drawing/2014/main" id="{D1C6EF07-987B-794B-AF1C-19F4971E7ED1}"/>
              </a:ext>
            </a:extLst>
          </p:cNvPr>
          <p:cNvSpPr/>
          <p:nvPr/>
        </p:nvSpPr>
        <p:spPr>
          <a:xfrm>
            <a:off x="4486381" y="6387056"/>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38727FA1-ABC5-8C45-B65E-BE9073F0196C}"/>
              </a:ext>
            </a:extLst>
          </p:cNvPr>
          <p:cNvSpPr txBox="1"/>
          <p:nvPr/>
        </p:nvSpPr>
        <p:spPr>
          <a:xfrm>
            <a:off x="4486381" y="6014413"/>
            <a:ext cx="415498" cy="369332"/>
          </a:xfrm>
          <a:prstGeom prst="rect">
            <a:avLst/>
          </a:prstGeom>
          <a:noFill/>
        </p:spPr>
        <p:txBody>
          <a:bodyPr wrap="none" rtlCol="0">
            <a:spAutoFit/>
          </a:bodyPr>
          <a:lstStyle/>
          <a:p>
            <a:r>
              <a:rPr lang="ja-JP" altLang="en-US" dirty="0"/>
              <a:t>⑤</a:t>
            </a:r>
            <a:endParaRPr kumimoji="1" lang="ja-JP" altLang="en-US" dirty="0"/>
          </a:p>
        </p:txBody>
      </p:sp>
      <p:sp>
        <p:nvSpPr>
          <p:cNvPr id="52" name="テキスト ボックス 51">
            <a:extLst>
              <a:ext uri="{FF2B5EF4-FFF2-40B4-BE49-F238E27FC236}">
                <a16:creationId xmlns:a16="http://schemas.microsoft.com/office/drawing/2014/main" id="{8B8E89DC-91A4-7E4D-AC2C-D3F64A2A4975}"/>
              </a:ext>
            </a:extLst>
          </p:cNvPr>
          <p:cNvSpPr txBox="1"/>
          <p:nvPr/>
        </p:nvSpPr>
        <p:spPr>
          <a:xfrm>
            <a:off x="304432" y="2912229"/>
            <a:ext cx="418704" cy="369332"/>
          </a:xfrm>
          <a:prstGeom prst="rect">
            <a:avLst/>
          </a:prstGeom>
          <a:noFill/>
        </p:spPr>
        <p:txBody>
          <a:bodyPr wrap="none" rtlCol="0">
            <a:spAutoFit/>
          </a:bodyPr>
          <a:lstStyle/>
          <a:p>
            <a:r>
              <a:rPr lang="en-US" altLang="ja-JP" dirty="0"/>
              <a:t>⑩</a:t>
            </a:r>
            <a:endParaRPr kumimoji="1" lang="ja-JP" altLang="en-US" dirty="0"/>
          </a:p>
        </p:txBody>
      </p:sp>
      <p:sp>
        <p:nvSpPr>
          <p:cNvPr id="53" name="テキスト ボックス 52">
            <a:extLst>
              <a:ext uri="{FF2B5EF4-FFF2-40B4-BE49-F238E27FC236}">
                <a16:creationId xmlns:a16="http://schemas.microsoft.com/office/drawing/2014/main" id="{01D46A11-330C-F44F-B457-4499121D689C}"/>
              </a:ext>
            </a:extLst>
          </p:cNvPr>
          <p:cNvSpPr txBox="1"/>
          <p:nvPr/>
        </p:nvSpPr>
        <p:spPr>
          <a:xfrm>
            <a:off x="1250836" y="2914710"/>
            <a:ext cx="1293944" cy="369332"/>
          </a:xfrm>
          <a:prstGeom prst="rect">
            <a:avLst/>
          </a:prstGeom>
          <a:noFill/>
        </p:spPr>
        <p:txBody>
          <a:bodyPr wrap="none" rtlCol="0">
            <a:spAutoFit/>
          </a:bodyPr>
          <a:lstStyle/>
          <a:p>
            <a:r>
              <a:rPr lang="ja-JP" altLang="en-US" dirty="0"/>
              <a:t>最初に戻る</a:t>
            </a:r>
            <a:endParaRPr kumimoji="1" lang="ja-JP" altLang="en-US" dirty="0"/>
          </a:p>
        </p:txBody>
      </p:sp>
      <p:sp>
        <p:nvSpPr>
          <p:cNvPr id="54" name="正方形/長方形 53">
            <a:extLst>
              <a:ext uri="{FF2B5EF4-FFF2-40B4-BE49-F238E27FC236}">
                <a16:creationId xmlns:a16="http://schemas.microsoft.com/office/drawing/2014/main" id="{3EAB8041-F941-1F4B-8186-8ED232FE48CA}"/>
              </a:ext>
            </a:extLst>
          </p:cNvPr>
          <p:cNvSpPr/>
          <p:nvPr/>
        </p:nvSpPr>
        <p:spPr>
          <a:xfrm>
            <a:off x="304432" y="3284872"/>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ED961FF0-B9C3-274F-98F1-6EB4F8AA6982}"/>
              </a:ext>
            </a:extLst>
          </p:cNvPr>
          <p:cNvCxnSpPr>
            <a:cxnSpLocks/>
          </p:cNvCxnSpPr>
          <p:nvPr/>
        </p:nvCxnSpPr>
        <p:spPr>
          <a:xfrm flipV="1">
            <a:off x="1195720" y="2813110"/>
            <a:ext cx="0" cy="443051"/>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62EF8A1C-C28B-D64D-8F1C-7F936512D7D1}"/>
              </a:ext>
            </a:extLst>
          </p:cNvPr>
          <p:cNvCxnSpPr>
            <a:cxnSpLocks/>
          </p:cNvCxnSpPr>
          <p:nvPr/>
        </p:nvCxnSpPr>
        <p:spPr>
          <a:xfrm flipV="1">
            <a:off x="1240192" y="4609727"/>
            <a:ext cx="0" cy="443051"/>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57" name="図 56">
            <a:extLst>
              <a:ext uri="{FF2B5EF4-FFF2-40B4-BE49-F238E27FC236}">
                <a16:creationId xmlns:a16="http://schemas.microsoft.com/office/drawing/2014/main" id="{39B8A70F-64D2-D845-A1A2-45519C2D8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44" y="1609162"/>
            <a:ext cx="1776908" cy="1231045"/>
          </a:xfrm>
          <a:prstGeom prst="rect">
            <a:avLst/>
          </a:prstGeom>
        </p:spPr>
      </p:pic>
      <p:grpSp>
        <p:nvGrpSpPr>
          <p:cNvPr id="2" name="グループ化 1">
            <a:extLst>
              <a:ext uri="{FF2B5EF4-FFF2-40B4-BE49-F238E27FC236}">
                <a16:creationId xmlns:a16="http://schemas.microsoft.com/office/drawing/2014/main" id="{C1E5CBB2-23D0-AA43-97D3-AF707F593030}"/>
              </a:ext>
            </a:extLst>
          </p:cNvPr>
          <p:cNvGrpSpPr/>
          <p:nvPr/>
        </p:nvGrpSpPr>
        <p:grpSpPr>
          <a:xfrm>
            <a:off x="4549052" y="7853841"/>
            <a:ext cx="1944216" cy="1668787"/>
            <a:chOff x="7545288" y="4911479"/>
            <a:chExt cx="1944216" cy="1668787"/>
          </a:xfrm>
        </p:grpSpPr>
        <p:sp>
          <p:nvSpPr>
            <p:cNvPr id="41" name="正方形/長方形 40">
              <a:extLst>
                <a:ext uri="{FF2B5EF4-FFF2-40B4-BE49-F238E27FC236}">
                  <a16:creationId xmlns:a16="http://schemas.microsoft.com/office/drawing/2014/main" id="{AB1DB460-5156-EE4F-8E81-4D014BD4B6BC}"/>
                </a:ext>
              </a:extLst>
            </p:cNvPr>
            <p:cNvSpPr/>
            <p:nvPr/>
          </p:nvSpPr>
          <p:spPr>
            <a:xfrm>
              <a:off x="7545288" y="5284122"/>
              <a:ext cx="194421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9AB34F5F-43CF-864F-B62D-0B5579454456}"/>
                </a:ext>
              </a:extLst>
            </p:cNvPr>
            <p:cNvSpPr txBox="1"/>
            <p:nvPr/>
          </p:nvSpPr>
          <p:spPr>
            <a:xfrm>
              <a:off x="7545288" y="4911479"/>
              <a:ext cx="415498" cy="369332"/>
            </a:xfrm>
            <a:prstGeom prst="rect">
              <a:avLst/>
            </a:prstGeom>
            <a:noFill/>
          </p:spPr>
          <p:txBody>
            <a:bodyPr wrap="none" rtlCol="0">
              <a:spAutoFit/>
            </a:bodyPr>
            <a:lstStyle/>
            <a:p>
              <a:r>
                <a:rPr kumimoji="1" lang="en-US" altLang="ja-JP" dirty="0"/>
                <a:t>⑥</a:t>
              </a:r>
              <a:endParaRPr kumimoji="1" lang="ja-JP" altLang="en-US" dirty="0"/>
            </a:p>
          </p:txBody>
        </p:sp>
        <p:pic>
          <p:nvPicPr>
            <p:cNvPr id="58" name="図 57">
              <a:extLst>
                <a:ext uri="{FF2B5EF4-FFF2-40B4-BE49-F238E27FC236}">
                  <a16:creationId xmlns:a16="http://schemas.microsoft.com/office/drawing/2014/main" id="{2F5441DE-380F-0442-8E88-A040CD3A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288" y="5301208"/>
              <a:ext cx="1920608" cy="1253789"/>
            </a:xfrm>
            <a:prstGeom prst="rect">
              <a:avLst/>
            </a:prstGeom>
          </p:spPr>
        </p:pic>
      </p:grpSp>
      <p:cxnSp>
        <p:nvCxnSpPr>
          <p:cNvPr id="59" name="直線矢印コネクタ 58">
            <a:extLst>
              <a:ext uri="{FF2B5EF4-FFF2-40B4-BE49-F238E27FC236}">
                <a16:creationId xmlns:a16="http://schemas.microsoft.com/office/drawing/2014/main" id="{383051AC-EFF3-3D41-8C21-6B4E3F0C0AE8}"/>
              </a:ext>
            </a:extLst>
          </p:cNvPr>
          <p:cNvCxnSpPr>
            <a:cxnSpLocks/>
          </p:cNvCxnSpPr>
          <p:nvPr/>
        </p:nvCxnSpPr>
        <p:spPr>
          <a:xfrm flipV="1">
            <a:off x="1250613" y="6429534"/>
            <a:ext cx="0" cy="443051"/>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0" name="直線矢印コネクタ 59">
            <a:extLst>
              <a:ext uri="{FF2B5EF4-FFF2-40B4-BE49-F238E27FC236}">
                <a16:creationId xmlns:a16="http://schemas.microsoft.com/office/drawing/2014/main" id="{1D38E606-19ED-1E41-A293-F6BEEC5DD734}"/>
              </a:ext>
            </a:extLst>
          </p:cNvPr>
          <p:cNvCxnSpPr>
            <a:cxnSpLocks/>
          </p:cNvCxnSpPr>
          <p:nvPr/>
        </p:nvCxnSpPr>
        <p:spPr>
          <a:xfrm>
            <a:off x="5469277" y="4194706"/>
            <a:ext cx="0" cy="427406"/>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97B4CA8A-1919-A547-B40F-9A962AF2B40F}"/>
              </a:ext>
            </a:extLst>
          </p:cNvPr>
          <p:cNvCxnSpPr>
            <a:cxnSpLocks/>
          </p:cNvCxnSpPr>
          <p:nvPr/>
        </p:nvCxnSpPr>
        <p:spPr>
          <a:xfrm>
            <a:off x="5497424" y="5950227"/>
            <a:ext cx="0" cy="427406"/>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カギ線コネクタ 11">
            <a:extLst>
              <a:ext uri="{FF2B5EF4-FFF2-40B4-BE49-F238E27FC236}">
                <a16:creationId xmlns:a16="http://schemas.microsoft.com/office/drawing/2014/main" id="{EA5C314E-0590-5445-8E48-C313F5BAB257}"/>
              </a:ext>
            </a:extLst>
          </p:cNvPr>
          <p:cNvCxnSpPr>
            <a:stCxn id="26" idx="3"/>
            <a:endCxn id="27" idx="0"/>
          </p:cNvCxnSpPr>
          <p:nvPr/>
        </p:nvCxnSpPr>
        <p:spPr>
          <a:xfrm>
            <a:off x="4650616" y="2208767"/>
            <a:ext cx="825374" cy="74359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a:extLst>
              <a:ext uri="{FF2B5EF4-FFF2-40B4-BE49-F238E27FC236}">
                <a16:creationId xmlns:a16="http://schemas.microsoft.com/office/drawing/2014/main" id="{D3E051F7-104B-E545-B649-CF64F32A4478}"/>
              </a:ext>
            </a:extLst>
          </p:cNvPr>
          <p:cNvCxnSpPr>
            <a:cxnSpLocks/>
            <a:stCxn id="40" idx="1"/>
            <a:endCxn id="39" idx="2"/>
          </p:cNvCxnSpPr>
          <p:nvPr/>
        </p:nvCxnSpPr>
        <p:spPr>
          <a:xfrm rot="10800000">
            <a:off x="1330755" y="8229543"/>
            <a:ext cx="1123094" cy="6480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73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0">
            <a:extLst>
              <a:ext uri="{FF2B5EF4-FFF2-40B4-BE49-F238E27FC236}">
                <a16:creationId xmlns:a16="http://schemas.microsoft.com/office/drawing/2014/main" id="{7D6F597B-309B-B14B-9FBC-9FC1FA93FC48}"/>
              </a:ext>
            </a:extLst>
          </p:cNvPr>
          <p:cNvSpPr>
            <a:spLocks noChangeArrowheads="1"/>
          </p:cNvSpPr>
          <p:nvPr/>
        </p:nvSpPr>
        <p:spPr bwMode="auto">
          <a:xfrm>
            <a:off x="87313" y="90522"/>
            <a:ext cx="257460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ショートアニメにチャレンジ！</a:t>
            </a:r>
            <a:r>
              <a:rPr lang="en-US" altLang="ja-JP" sz="1100" dirty="0">
                <a:solidFill>
                  <a:srgbClr val="7F7F7F"/>
                </a:solidFill>
                <a:latin typeface="ヒラギノ角ゴ StdN W8" charset="0"/>
                <a:ea typeface="ヒラギノ角ゴ StdN W8" charset="0"/>
                <a:cs typeface="ヒラギノ角ゴ StdN W8" charset="0"/>
              </a:rPr>
              <a:t>AB</a:t>
            </a:r>
          </a:p>
        </p:txBody>
      </p:sp>
      <p:sp>
        <p:nvSpPr>
          <p:cNvPr id="5" name="角丸四角形 4">
            <a:extLst>
              <a:ext uri="{FF2B5EF4-FFF2-40B4-BE49-F238E27FC236}">
                <a16:creationId xmlns:a16="http://schemas.microsoft.com/office/drawing/2014/main" id="{95F38374-1935-5540-84E5-7FCF7F28C8CB}"/>
              </a:ext>
            </a:extLst>
          </p:cNvPr>
          <p:cNvSpPr/>
          <p:nvPr/>
        </p:nvSpPr>
        <p:spPr>
          <a:xfrm>
            <a:off x="2458721" y="90522"/>
            <a:ext cx="4311966" cy="74259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10">
            <a:extLst>
              <a:ext uri="{FF2B5EF4-FFF2-40B4-BE49-F238E27FC236}">
                <a16:creationId xmlns:a16="http://schemas.microsoft.com/office/drawing/2014/main" id="{2583A049-5AE6-C64A-AFB6-3083DB00B537}"/>
              </a:ext>
            </a:extLst>
          </p:cNvPr>
          <p:cNvSpPr>
            <a:spLocks noChangeArrowheads="1"/>
          </p:cNvSpPr>
          <p:nvPr/>
        </p:nvSpPr>
        <p:spPr bwMode="auto">
          <a:xfrm>
            <a:off x="2982913"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組</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7" name="正方形/長方形 10">
            <a:extLst>
              <a:ext uri="{FF2B5EF4-FFF2-40B4-BE49-F238E27FC236}">
                <a16:creationId xmlns:a16="http://schemas.microsoft.com/office/drawing/2014/main" id="{652C29B6-665E-6F4F-BC4E-A898C30EFEF4}"/>
              </a:ext>
            </a:extLst>
          </p:cNvPr>
          <p:cNvSpPr>
            <a:spLocks noChangeArrowheads="1"/>
          </p:cNvSpPr>
          <p:nvPr/>
        </p:nvSpPr>
        <p:spPr bwMode="auto">
          <a:xfrm>
            <a:off x="3855194" y="556121"/>
            <a:ext cx="44608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番</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8" name="正方形/長方形 10">
            <a:extLst>
              <a:ext uri="{FF2B5EF4-FFF2-40B4-BE49-F238E27FC236}">
                <a16:creationId xmlns:a16="http://schemas.microsoft.com/office/drawing/2014/main" id="{BDB10217-DA56-3F40-BFF2-B22F0B34D08B}"/>
              </a:ext>
            </a:extLst>
          </p:cNvPr>
          <p:cNvSpPr>
            <a:spLocks noChangeArrowheads="1"/>
          </p:cNvSpPr>
          <p:nvPr/>
        </p:nvSpPr>
        <p:spPr bwMode="auto">
          <a:xfrm>
            <a:off x="4152009" y="90522"/>
            <a:ext cx="88131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ja-JP" altLang="en-US" sz="1100">
                <a:solidFill>
                  <a:srgbClr val="7F7F7F"/>
                </a:solidFill>
                <a:latin typeface="ヒラギノ角ゴ StdN W8" charset="0"/>
                <a:ea typeface="ヒラギノ角ゴ StdN W8" charset="0"/>
                <a:cs typeface="ヒラギノ角ゴ StdN W8" charset="0"/>
              </a:rPr>
              <a:t>なまえ</a:t>
            </a:r>
            <a:endParaRPr lang="en-US" altLang="ja-JP" sz="1100" dirty="0">
              <a:solidFill>
                <a:srgbClr val="7F7F7F"/>
              </a:solidFill>
              <a:latin typeface="ヒラギノ角ゴ StdN W8" charset="0"/>
              <a:ea typeface="ヒラギノ角ゴ StdN W8" charset="0"/>
              <a:cs typeface="ヒラギノ角ゴ StdN W8" charset="0"/>
            </a:endParaRPr>
          </a:p>
        </p:txBody>
      </p:sp>
      <p:sp>
        <p:nvSpPr>
          <p:cNvPr id="9" name="テキスト ボックス 8">
            <a:extLst>
              <a:ext uri="{FF2B5EF4-FFF2-40B4-BE49-F238E27FC236}">
                <a16:creationId xmlns:a16="http://schemas.microsoft.com/office/drawing/2014/main" id="{68FBF7CD-D279-BC44-A54C-6B333160AA9A}"/>
              </a:ext>
            </a:extLst>
          </p:cNvPr>
          <p:cNvSpPr txBox="1"/>
          <p:nvPr/>
        </p:nvSpPr>
        <p:spPr>
          <a:xfrm>
            <a:off x="87313" y="490824"/>
            <a:ext cx="2371408" cy="461665"/>
          </a:xfrm>
          <a:prstGeom prst="rect">
            <a:avLst/>
          </a:prstGeom>
          <a:noFill/>
        </p:spPr>
        <p:txBody>
          <a:bodyPr wrap="square" rtlCol="0">
            <a:spAutoFit/>
          </a:bodyPr>
          <a:lstStyle/>
          <a:p>
            <a:r>
              <a:rPr lang="ja-JP" altLang="en-US" sz="2400" b="1">
                <a:latin typeface="HG創英角ｺﾞｼｯｸUB" panose="020B0909000000000000" pitchFamily="49" charset="-128"/>
                <a:ea typeface="HG創英角ｺﾞｼｯｸUB" panose="020B0909000000000000" pitchFamily="49" charset="-128"/>
              </a:rPr>
              <a:t>鑑賞シート</a:t>
            </a:r>
            <a:endParaRPr lang="en-US" altLang="ja-JP" sz="1400" b="1" dirty="0"/>
          </a:p>
        </p:txBody>
      </p:sp>
      <p:sp>
        <p:nvSpPr>
          <p:cNvPr id="16" name="テキスト ボックス 15">
            <a:extLst>
              <a:ext uri="{FF2B5EF4-FFF2-40B4-BE49-F238E27FC236}">
                <a16:creationId xmlns:a16="http://schemas.microsoft.com/office/drawing/2014/main" id="{C561B5B7-589C-1143-8519-E635F9F2806B}"/>
              </a:ext>
            </a:extLst>
          </p:cNvPr>
          <p:cNvSpPr txBox="1"/>
          <p:nvPr/>
        </p:nvSpPr>
        <p:spPr>
          <a:xfrm>
            <a:off x="87313" y="1149959"/>
            <a:ext cx="3416320" cy="307777"/>
          </a:xfrm>
          <a:prstGeom prst="rect">
            <a:avLst/>
          </a:prstGeom>
          <a:noFill/>
        </p:spPr>
        <p:txBody>
          <a:bodyPr wrap="none" rtlCol="0">
            <a:spAutoFit/>
          </a:bodyPr>
          <a:lstStyle/>
          <a:p>
            <a:r>
              <a:rPr kumimoji="1" lang="ja-JP" altLang="en-US" sz="1400" b="1">
                <a:latin typeface="Hiragino Kaku Gothic StdN W8" panose="020B0800000000000000" pitchFamily="34" charset="-128"/>
                <a:ea typeface="Hiragino Kaku Gothic StdN W8" panose="020B0800000000000000" pitchFamily="34" charset="-128"/>
              </a:rPr>
              <a:t>①自分の作ったアニメ作品をみて・・・</a:t>
            </a:r>
            <a:endParaRPr kumimoji="1" lang="ja-JP" altLang="en-US" sz="1400" b="1" dirty="0">
              <a:latin typeface="Hiragino Kaku Gothic StdN W8" panose="020B0800000000000000" pitchFamily="34" charset="-128"/>
              <a:ea typeface="Hiragino Kaku Gothic StdN W8" panose="020B0800000000000000" pitchFamily="34" charset="-128"/>
            </a:endParaRPr>
          </a:p>
        </p:txBody>
      </p:sp>
      <p:sp>
        <p:nvSpPr>
          <p:cNvPr id="25" name="正方形/長方形 24">
            <a:extLst>
              <a:ext uri="{FF2B5EF4-FFF2-40B4-BE49-F238E27FC236}">
                <a16:creationId xmlns:a16="http://schemas.microsoft.com/office/drawing/2014/main" id="{6AD9D6BE-C974-8E44-818C-7A6FF79BD513}"/>
              </a:ext>
            </a:extLst>
          </p:cNvPr>
          <p:cNvSpPr/>
          <p:nvPr/>
        </p:nvSpPr>
        <p:spPr>
          <a:xfrm>
            <a:off x="376996" y="1498185"/>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B995298-43D2-A54F-8C38-E4980AA5EA85}"/>
              </a:ext>
            </a:extLst>
          </p:cNvPr>
          <p:cNvSpPr/>
          <p:nvPr/>
        </p:nvSpPr>
        <p:spPr>
          <a:xfrm>
            <a:off x="3503633" y="1498185"/>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61901B8-F034-F047-B0C8-836DBBA8BD77}"/>
              </a:ext>
            </a:extLst>
          </p:cNvPr>
          <p:cNvSpPr txBox="1"/>
          <p:nvPr/>
        </p:nvSpPr>
        <p:spPr>
          <a:xfrm>
            <a:off x="1013385" y="1559379"/>
            <a:ext cx="1723549" cy="276999"/>
          </a:xfrm>
          <a:prstGeom prst="rect">
            <a:avLst/>
          </a:prstGeom>
          <a:noFill/>
        </p:spPr>
        <p:txBody>
          <a:bodyPr wrap="none" rtlCol="0">
            <a:spAutoFit/>
          </a:bodyPr>
          <a:lstStyle/>
          <a:p>
            <a:pPr algn="ctr"/>
            <a:r>
              <a:rPr kumimoji="1" lang="ja-JP" altLang="en-US" sz="1200"/>
              <a:t>よくできたと思うこと</a:t>
            </a:r>
            <a:endParaRPr kumimoji="1" lang="ja-JP" altLang="en-US" sz="1200" dirty="0"/>
          </a:p>
        </p:txBody>
      </p:sp>
      <p:sp>
        <p:nvSpPr>
          <p:cNvPr id="28" name="テキスト ボックス 27">
            <a:extLst>
              <a:ext uri="{FF2B5EF4-FFF2-40B4-BE49-F238E27FC236}">
                <a16:creationId xmlns:a16="http://schemas.microsoft.com/office/drawing/2014/main" id="{EAD529B0-53E5-C346-9CB2-6A7EFE6E772D}"/>
              </a:ext>
            </a:extLst>
          </p:cNvPr>
          <p:cNvSpPr txBox="1"/>
          <p:nvPr/>
        </p:nvSpPr>
        <p:spPr>
          <a:xfrm>
            <a:off x="4205180" y="1559379"/>
            <a:ext cx="1723550" cy="276999"/>
          </a:xfrm>
          <a:prstGeom prst="rect">
            <a:avLst/>
          </a:prstGeom>
          <a:noFill/>
        </p:spPr>
        <p:txBody>
          <a:bodyPr wrap="none" rtlCol="0">
            <a:spAutoFit/>
          </a:bodyPr>
          <a:lstStyle/>
          <a:p>
            <a:pPr algn="ctr"/>
            <a:r>
              <a:rPr kumimoji="1" lang="ja-JP" altLang="en-US" sz="1200"/>
              <a:t>もっと工夫したいこと</a:t>
            </a:r>
            <a:endParaRPr kumimoji="1" lang="ja-JP" altLang="en-US" sz="1200" dirty="0"/>
          </a:p>
        </p:txBody>
      </p:sp>
      <p:sp>
        <p:nvSpPr>
          <p:cNvPr id="29" name="テキスト ボックス 28">
            <a:extLst>
              <a:ext uri="{FF2B5EF4-FFF2-40B4-BE49-F238E27FC236}">
                <a16:creationId xmlns:a16="http://schemas.microsoft.com/office/drawing/2014/main" id="{F6C86D99-4F07-B44B-9299-6CCF6B135329}"/>
              </a:ext>
            </a:extLst>
          </p:cNvPr>
          <p:cNvSpPr txBox="1"/>
          <p:nvPr/>
        </p:nvSpPr>
        <p:spPr>
          <a:xfrm>
            <a:off x="87313" y="3224477"/>
            <a:ext cx="2877711" cy="307777"/>
          </a:xfrm>
          <a:prstGeom prst="rect">
            <a:avLst/>
          </a:prstGeom>
          <a:noFill/>
        </p:spPr>
        <p:txBody>
          <a:bodyPr wrap="none" rtlCol="0">
            <a:spAutoFit/>
          </a:bodyPr>
          <a:lstStyle/>
          <a:p>
            <a:r>
              <a:rPr kumimoji="1" lang="en-US" altLang="ja-JP" sz="1400" b="1" dirty="0">
                <a:latin typeface="Hiragino Kaku Gothic StdN W8" panose="020B0800000000000000" pitchFamily="34" charset="-128"/>
                <a:ea typeface="Hiragino Kaku Gothic StdN W8" panose="020B0800000000000000" pitchFamily="34" charset="-128"/>
              </a:rPr>
              <a:t>②</a:t>
            </a:r>
            <a:r>
              <a:rPr kumimoji="1" lang="ja-JP" altLang="en-US" sz="1400" b="1" dirty="0">
                <a:latin typeface="Hiragino Kaku Gothic StdN W8" panose="020B0800000000000000" pitchFamily="34" charset="-128"/>
                <a:ea typeface="Hiragino Kaku Gothic StdN W8" panose="020B0800000000000000" pitchFamily="34" charset="-128"/>
              </a:rPr>
              <a:t>友達のアニメ作品をみて・・・</a:t>
            </a:r>
          </a:p>
        </p:txBody>
      </p:sp>
      <p:sp>
        <p:nvSpPr>
          <p:cNvPr id="30" name="正方形/長方形 29">
            <a:extLst>
              <a:ext uri="{FF2B5EF4-FFF2-40B4-BE49-F238E27FC236}">
                <a16:creationId xmlns:a16="http://schemas.microsoft.com/office/drawing/2014/main" id="{04E27547-CE6F-6343-8F92-107BAACD9452}"/>
              </a:ext>
            </a:extLst>
          </p:cNvPr>
          <p:cNvSpPr/>
          <p:nvPr/>
        </p:nvSpPr>
        <p:spPr>
          <a:xfrm>
            <a:off x="392712" y="3532254"/>
            <a:ext cx="6237558" cy="13542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109E545-FC6A-0742-8DF9-5EFB559A3EBC}"/>
              </a:ext>
            </a:extLst>
          </p:cNvPr>
          <p:cNvSpPr txBox="1"/>
          <p:nvPr/>
        </p:nvSpPr>
        <p:spPr>
          <a:xfrm>
            <a:off x="3035629" y="3237844"/>
            <a:ext cx="2339102" cy="276999"/>
          </a:xfrm>
          <a:prstGeom prst="rect">
            <a:avLst/>
          </a:prstGeom>
          <a:noFill/>
        </p:spPr>
        <p:txBody>
          <a:bodyPr wrap="none" rtlCol="0">
            <a:spAutoFit/>
          </a:bodyPr>
          <a:lstStyle/>
          <a:p>
            <a:pPr algn="ctr"/>
            <a:r>
              <a:rPr kumimoji="1" lang="ja-JP" altLang="en-US" sz="1200" dirty="0"/>
              <a:t>すごいな・いいなと思ったこと</a:t>
            </a:r>
          </a:p>
        </p:txBody>
      </p:sp>
      <p:sp>
        <p:nvSpPr>
          <p:cNvPr id="32" name="テキスト ボックス 31">
            <a:extLst>
              <a:ext uri="{FF2B5EF4-FFF2-40B4-BE49-F238E27FC236}">
                <a16:creationId xmlns:a16="http://schemas.microsoft.com/office/drawing/2014/main" id="{F11B4670-FED5-6C4B-9EC8-4DAC388E7ED3}"/>
              </a:ext>
            </a:extLst>
          </p:cNvPr>
          <p:cNvSpPr txBox="1"/>
          <p:nvPr/>
        </p:nvSpPr>
        <p:spPr>
          <a:xfrm>
            <a:off x="1593787" y="5376294"/>
            <a:ext cx="3518912" cy="400110"/>
          </a:xfrm>
          <a:prstGeom prst="rect">
            <a:avLst/>
          </a:prstGeom>
          <a:noFill/>
        </p:spPr>
        <p:txBody>
          <a:bodyPr wrap="none" rtlCol="0">
            <a:spAutoFit/>
          </a:bodyPr>
          <a:lstStyle/>
          <a:p>
            <a:r>
              <a:rPr kumimoji="1" lang="ja-JP" altLang="en-US" sz="2000" b="1">
                <a:latin typeface="Hiragino Kaku Gothic StdN W8" panose="020B0800000000000000" pitchFamily="34" charset="-128"/>
                <a:ea typeface="Hiragino Kaku Gothic StdN W8" panose="020B0800000000000000" pitchFamily="34" charset="-128"/>
              </a:rPr>
              <a:t>グループで感想を伝え合おう</a:t>
            </a:r>
            <a:endParaRPr kumimoji="1" lang="ja-JP" altLang="en-US" sz="2000" b="1" dirty="0">
              <a:latin typeface="Hiragino Kaku Gothic StdN W8" panose="020B0800000000000000" pitchFamily="34" charset="-128"/>
              <a:ea typeface="Hiragino Kaku Gothic StdN W8" panose="020B0800000000000000" pitchFamily="34" charset="-128"/>
            </a:endParaRPr>
          </a:p>
        </p:txBody>
      </p:sp>
      <p:sp>
        <p:nvSpPr>
          <p:cNvPr id="33" name="テキスト ボックス 32">
            <a:extLst>
              <a:ext uri="{FF2B5EF4-FFF2-40B4-BE49-F238E27FC236}">
                <a16:creationId xmlns:a16="http://schemas.microsoft.com/office/drawing/2014/main" id="{9C6AAFB5-FC33-904E-91DE-C59E881FDAFC}"/>
              </a:ext>
            </a:extLst>
          </p:cNvPr>
          <p:cNvSpPr txBox="1"/>
          <p:nvPr/>
        </p:nvSpPr>
        <p:spPr>
          <a:xfrm>
            <a:off x="235615" y="5890507"/>
            <a:ext cx="4493538" cy="307777"/>
          </a:xfrm>
          <a:prstGeom prst="rect">
            <a:avLst/>
          </a:prstGeom>
          <a:noFill/>
        </p:spPr>
        <p:txBody>
          <a:bodyPr wrap="none" rtlCol="0">
            <a:spAutoFit/>
          </a:bodyPr>
          <a:lstStyle/>
          <a:p>
            <a:r>
              <a:rPr kumimoji="1" lang="ja-JP" altLang="en-US" sz="1400" b="1" dirty="0">
                <a:latin typeface="Hiragino Kaku Gothic StdN W8" panose="020B0800000000000000" pitchFamily="34" charset="-128"/>
                <a:ea typeface="Hiragino Kaku Gothic StdN W8" panose="020B0800000000000000" pitchFamily="34" charset="-128"/>
              </a:rPr>
              <a:t>①自分のアニメ作品について、友達からもらった意見</a:t>
            </a:r>
          </a:p>
        </p:txBody>
      </p:sp>
      <p:sp>
        <p:nvSpPr>
          <p:cNvPr id="34" name="正方形/長方形 33">
            <a:extLst>
              <a:ext uri="{FF2B5EF4-FFF2-40B4-BE49-F238E27FC236}">
                <a16:creationId xmlns:a16="http://schemas.microsoft.com/office/drawing/2014/main" id="{4AAAE178-0A94-CF42-8815-09B3E743B783}"/>
              </a:ext>
            </a:extLst>
          </p:cNvPr>
          <p:cNvSpPr/>
          <p:nvPr/>
        </p:nvSpPr>
        <p:spPr>
          <a:xfrm>
            <a:off x="294505" y="6218604"/>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05A74E3-62C7-304B-8F98-92F2FBC23705}"/>
              </a:ext>
            </a:extLst>
          </p:cNvPr>
          <p:cNvSpPr/>
          <p:nvPr/>
        </p:nvSpPr>
        <p:spPr>
          <a:xfrm>
            <a:off x="3421142" y="6218604"/>
            <a:ext cx="3126637" cy="16255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4A01A36-5DA8-CB4C-BDDD-9F77A93006A7}"/>
              </a:ext>
            </a:extLst>
          </p:cNvPr>
          <p:cNvSpPr txBox="1"/>
          <p:nvPr/>
        </p:nvSpPr>
        <p:spPr>
          <a:xfrm>
            <a:off x="1238672" y="6279798"/>
            <a:ext cx="1107997" cy="276999"/>
          </a:xfrm>
          <a:prstGeom prst="rect">
            <a:avLst/>
          </a:prstGeom>
          <a:noFill/>
        </p:spPr>
        <p:txBody>
          <a:bodyPr wrap="none" rtlCol="0">
            <a:spAutoFit/>
          </a:bodyPr>
          <a:lstStyle/>
          <a:p>
            <a:pPr algn="ctr"/>
            <a:r>
              <a:rPr kumimoji="1" lang="ja-JP" altLang="en-US" sz="1200"/>
              <a:t>よかったこと</a:t>
            </a:r>
            <a:endParaRPr kumimoji="1" lang="ja-JP" altLang="en-US" sz="1200" dirty="0"/>
          </a:p>
        </p:txBody>
      </p:sp>
      <p:sp>
        <p:nvSpPr>
          <p:cNvPr id="37" name="テキスト ボックス 36">
            <a:extLst>
              <a:ext uri="{FF2B5EF4-FFF2-40B4-BE49-F238E27FC236}">
                <a16:creationId xmlns:a16="http://schemas.microsoft.com/office/drawing/2014/main" id="{611D8972-7BFB-394D-A99E-10B0BD125814}"/>
              </a:ext>
            </a:extLst>
          </p:cNvPr>
          <p:cNvSpPr txBox="1"/>
          <p:nvPr/>
        </p:nvSpPr>
        <p:spPr>
          <a:xfrm>
            <a:off x="4122689" y="6279798"/>
            <a:ext cx="1723550" cy="276999"/>
          </a:xfrm>
          <a:prstGeom prst="rect">
            <a:avLst/>
          </a:prstGeom>
          <a:noFill/>
        </p:spPr>
        <p:txBody>
          <a:bodyPr wrap="none" rtlCol="0">
            <a:spAutoFit/>
          </a:bodyPr>
          <a:lstStyle/>
          <a:p>
            <a:pPr algn="ctr"/>
            <a:r>
              <a:rPr kumimoji="1" lang="ja-JP" altLang="en-US" sz="1200"/>
              <a:t>もっと工夫したいこと</a:t>
            </a:r>
            <a:endParaRPr kumimoji="1" lang="ja-JP" altLang="en-US" sz="1200" dirty="0"/>
          </a:p>
        </p:txBody>
      </p:sp>
      <p:sp>
        <p:nvSpPr>
          <p:cNvPr id="38" name="テキスト ボックス 37">
            <a:extLst>
              <a:ext uri="{FF2B5EF4-FFF2-40B4-BE49-F238E27FC236}">
                <a16:creationId xmlns:a16="http://schemas.microsoft.com/office/drawing/2014/main" id="{D713F4EF-E055-E04A-880C-A3ECC8760161}"/>
              </a:ext>
            </a:extLst>
          </p:cNvPr>
          <p:cNvSpPr txBox="1"/>
          <p:nvPr/>
        </p:nvSpPr>
        <p:spPr>
          <a:xfrm>
            <a:off x="311855" y="8026176"/>
            <a:ext cx="3236784" cy="307777"/>
          </a:xfrm>
          <a:prstGeom prst="rect">
            <a:avLst/>
          </a:prstGeom>
          <a:noFill/>
        </p:spPr>
        <p:txBody>
          <a:bodyPr wrap="none" rtlCol="0">
            <a:spAutoFit/>
          </a:bodyPr>
          <a:lstStyle/>
          <a:p>
            <a:r>
              <a:rPr kumimoji="1" lang="en-US" altLang="ja-JP" sz="1400" b="1" dirty="0">
                <a:latin typeface="Hiragino Kaku Gothic StdN W8" panose="020B0800000000000000" pitchFamily="34" charset="-128"/>
                <a:ea typeface="Hiragino Kaku Gothic StdN W8" panose="020B0800000000000000" pitchFamily="34" charset="-128"/>
              </a:rPr>
              <a:t>②</a:t>
            </a:r>
            <a:r>
              <a:rPr kumimoji="1" lang="ja-JP" altLang="en-US" sz="1400" b="1" dirty="0">
                <a:latin typeface="Hiragino Kaku Gothic StdN W8" panose="020B0800000000000000" pitchFamily="34" charset="-128"/>
                <a:ea typeface="Hiragino Kaku Gothic StdN W8" panose="020B0800000000000000" pitchFamily="34" charset="-128"/>
              </a:rPr>
              <a:t>友達の意見を聞いて、気付いたこと</a:t>
            </a:r>
          </a:p>
        </p:txBody>
      </p:sp>
      <p:sp>
        <p:nvSpPr>
          <p:cNvPr id="39" name="正方形/長方形 38">
            <a:extLst>
              <a:ext uri="{FF2B5EF4-FFF2-40B4-BE49-F238E27FC236}">
                <a16:creationId xmlns:a16="http://schemas.microsoft.com/office/drawing/2014/main" id="{B21CFB49-D38E-3149-990B-7563ACE1B83B}"/>
              </a:ext>
            </a:extLst>
          </p:cNvPr>
          <p:cNvSpPr/>
          <p:nvPr/>
        </p:nvSpPr>
        <p:spPr>
          <a:xfrm>
            <a:off x="310221" y="8333953"/>
            <a:ext cx="6237558" cy="13542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三角形 1">
            <a:extLst>
              <a:ext uri="{FF2B5EF4-FFF2-40B4-BE49-F238E27FC236}">
                <a16:creationId xmlns:a16="http://schemas.microsoft.com/office/drawing/2014/main" id="{7367032C-1529-B046-B6FA-4A457D544A1E}"/>
              </a:ext>
            </a:extLst>
          </p:cNvPr>
          <p:cNvSpPr/>
          <p:nvPr/>
        </p:nvSpPr>
        <p:spPr>
          <a:xfrm rot="10800000">
            <a:off x="2980613" y="4978596"/>
            <a:ext cx="745262" cy="3657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74251" y="3560039"/>
            <a:ext cx="2483369" cy="307777"/>
          </a:xfrm>
          <a:prstGeom prst="rect">
            <a:avLst/>
          </a:prstGeom>
          <a:noFill/>
        </p:spPr>
        <p:txBody>
          <a:bodyPr wrap="square" rtlCol="0">
            <a:spAutoFit/>
          </a:bodyPr>
          <a:lstStyle/>
          <a:p>
            <a:r>
              <a:rPr kumimoji="1" lang="ja-JP" altLang="en-US" sz="1400" dirty="0"/>
              <a:t>（　　　　　）</a:t>
            </a:r>
            <a:r>
              <a:rPr kumimoji="1" lang="ja-JP" altLang="en-US" sz="1400" dirty="0" err="1"/>
              <a:t>さんの</a:t>
            </a:r>
            <a:r>
              <a:rPr kumimoji="1" lang="ja-JP" altLang="en-US" sz="1400" dirty="0"/>
              <a:t>作品</a:t>
            </a:r>
          </a:p>
        </p:txBody>
      </p:sp>
      <p:cxnSp>
        <p:nvCxnSpPr>
          <p:cNvPr id="40" name="直線コネクタ 39"/>
          <p:cNvCxnSpPr/>
          <p:nvPr/>
        </p:nvCxnSpPr>
        <p:spPr>
          <a:xfrm>
            <a:off x="746732" y="4116299"/>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352102" y="4201236"/>
            <a:ext cx="2483369" cy="307777"/>
          </a:xfrm>
          <a:prstGeom prst="rect">
            <a:avLst/>
          </a:prstGeom>
          <a:noFill/>
        </p:spPr>
        <p:txBody>
          <a:bodyPr wrap="square" rtlCol="0">
            <a:spAutoFit/>
          </a:bodyPr>
          <a:lstStyle/>
          <a:p>
            <a:r>
              <a:rPr kumimoji="1" lang="ja-JP" altLang="en-US" sz="1400" dirty="0"/>
              <a:t>（　　　　　）</a:t>
            </a:r>
            <a:r>
              <a:rPr kumimoji="1" lang="ja-JP" altLang="en-US" sz="1400" dirty="0" err="1"/>
              <a:t>さんの</a:t>
            </a:r>
            <a:r>
              <a:rPr kumimoji="1" lang="ja-JP" altLang="en-US" sz="1400" dirty="0"/>
              <a:t>作品</a:t>
            </a:r>
          </a:p>
        </p:txBody>
      </p:sp>
      <p:cxnSp>
        <p:nvCxnSpPr>
          <p:cNvPr id="42" name="直線コネクタ 41"/>
          <p:cNvCxnSpPr/>
          <p:nvPr/>
        </p:nvCxnSpPr>
        <p:spPr>
          <a:xfrm>
            <a:off x="762076" y="4756077"/>
            <a:ext cx="551380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15611" y="215018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505050" y="256513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515611" y="298160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3661509" y="215018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650948" y="256513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3661509" y="298160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a:off x="486943" y="683232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476382" y="724727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486943" y="766374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3650948" y="683232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3640387" y="7247277"/>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3650948" y="7663740"/>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18" name="グループ化 17"/>
          <p:cNvGrpSpPr/>
          <p:nvPr/>
        </p:nvGrpSpPr>
        <p:grpSpPr>
          <a:xfrm>
            <a:off x="468838" y="8713942"/>
            <a:ext cx="5936308" cy="831412"/>
            <a:chOff x="468838" y="8704889"/>
            <a:chExt cx="2754198" cy="831412"/>
          </a:xfrm>
        </p:grpSpPr>
        <p:cxnSp>
          <p:nvCxnSpPr>
            <p:cNvPr id="55" name="直線コネクタ 54"/>
            <p:cNvCxnSpPr/>
            <p:nvPr/>
          </p:nvCxnSpPr>
          <p:spPr>
            <a:xfrm>
              <a:off x="479399" y="8704889"/>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6" name="直線コネクタ 55"/>
            <p:cNvCxnSpPr/>
            <p:nvPr/>
          </p:nvCxnSpPr>
          <p:spPr>
            <a:xfrm>
              <a:off x="468838" y="9119838"/>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479399" y="9536301"/>
              <a:ext cx="2743637" cy="0"/>
            </a:xfrm>
            <a:prstGeom prst="line">
              <a:avLst/>
            </a:prstGeom>
            <a:ln>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2011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10"/>
          <p:cNvSpPr>
            <a:spLocks noChangeArrowheads="1"/>
          </p:cNvSpPr>
          <p:nvPr/>
        </p:nvSpPr>
        <p:spPr bwMode="auto">
          <a:xfrm>
            <a:off x="87313" y="176003"/>
            <a:ext cx="668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2000">
                <a:solidFill>
                  <a:srgbClr val="7F7F7F"/>
                </a:solidFill>
                <a:latin typeface="ヒラギノ角ゴ StdN W8" charset="0"/>
                <a:ea typeface="ヒラギノ角ゴ StdN W8" charset="0"/>
                <a:cs typeface="ヒラギノ角ゴ StdN W8" charset="0"/>
              </a:rPr>
              <a:t>アニメ制作をサポートする資材・機材</a:t>
            </a:r>
            <a:endParaRPr lang="en-US" altLang="ja-JP" sz="2000" dirty="0">
              <a:solidFill>
                <a:srgbClr val="7F7F7F"/>
              </a:solidFill>
              <a:latin typeface="ヒラギノ角ゴ StdN W8" charset="0"/>
              <a:ea typeface="ヒラギノ角ゴ StdN W8" charset="0"/>
              <a:cs typeface="ヒラギノ角ゴ StdN W8" charset="0"/>
            </a:endParaRPr>
          </a:p>
        </p:txBody>
      </p:sp>
      <p:pic>
        <p:nvPicPr>
          <p:cNvPr id="16" name="図 18" descr="KomaKomaIcon1-150x150.jpg">
            <a:extLst>
              <a:ext uri="{FF2B5EF4-FFF2-40B4-BE49-F238E27FC236}">
                <a16:creationId xmlns:a16="http://schemas.microsoft.com/office/drawing/2014/main" id="{CD87DFB2-7594-2640-9B59-B24957E227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432" y="1312949"/>
            <a:ext cx="1259946"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9">
            <a:extLst>
              <a:ext uri="{FF2B5EF4-FFF2-40B4-BE49-F238E27FC236}">
                <a16:creationId xmlns:a16="http://schemas.microsoft.com/office/drawing/2014/main" id="{6AFF8E0F-1907-154E-930F-2969C1D9A106}"/>
              </a:ext>
            </a:extLst>
          </p:cNvPr>
          <p:cNvSpPr txBox="1">
            <a:spLocks noChangeArrowheads="1"/>
          </p:cNvSpPr>
          <p:nvPr/>
        </p:nvSpPr>
        <p:spPr bwMode="auto">
          <a:xfrm>
            <a:off x="1665374" y="1396946"/>
            <a:ext cx="4535805"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ja-JP" sz="1543" b="1" u="sng">
                <a:solidFill>
                  <a:srgbClr val="000000"/>
                </a:solidFill>
                <a:latin typeface="+mn-ea"/>
                <a:ea typeface="+mn-ea"/>
              </a:rPr>
              <a:t>KOMAKOMA for</a:t>
            </a:r>
            <a:r>
              <a:rPr lang="ja-JP" altLang="en-US" sz="1543" b="1" u="sng">
                <a:solidFill>
                  <a:srgbClr val="000000"/>
                </a:solidFill>
                <a:latin typeface="+mn-ea"/>
                <a:ea typeface="+mn-ea"/>
              </a:rPr>
              <a:t>　</a:t>
            </a:r>
            <a:r>
              <a:rPr lang="en-US" altLang="ja-JP" sz="1543" b="1" u="sng">
                <a:solidFill>
                  <a:srgbClr val="000000"/>
                </a:solidFill>
                <a:latin typeface="+mn-ea"/>
                <a:ea typeface="+mn-ea"/>
              </a:rPr>
              <a:t>iPad</a:t>
            </a:r>
            <a:endParaRPr lang="ja-JP" altLang="en-US" sz="1543" b="1" u="sng">
              <a:solidFill>
                <a:srgbClr val="000000"/>
              </a:solidFill>
              <a:latin typeface="+mn-ea"/>
              <a:ea typeface="+mn-ea"/>
            </a:endParaRPr>
          </a:p>
        </p:txBody>
      </p:sp>
      <p:sp>
        <p:nvSpPr>
          <p:cNvPr id="18" name="テキスト ボックス 20">
            <a:extLst>
              <a:ext uri="{FF2B5EF4-FFF2-40B4-BE49-F238E27FC236}">
                <a16:creationId xmlns:a16="http://schemas.microsoft.com/office/drawing/2014/main" id="{4D239C84-BEB8-9C47-8E0E-D5416DB39876}"/>
              </a:ext>
            </a:extLst>
          </p:cNvPr>
          <p:cNvSpPr txBox="1">
            <a:spLocks noChangeArrowheads="1"/>
          </p:cNvSpPr>
          <p:nvPr/>
        </p:nvSpPr>
        <p:spPr bwMode="auto">
          <a:xfrm>
            <a:off x="1749371" y="1816928"/>
            <a:ext cx="4786888" cy="77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sz="1102">
                <a:solidFill>
                  <a:srgbClr val="000000"/>
                </a:solidFill>
                <a:latin typeface="+mn-ea"/>
                <a:ea typeface="+mn-ea"/>
              </a:rPr>
              <a:t>コマ撮りアニメーションが撮影できる</a:t>
            </a:r>
            <a:r>
              <a:rPr lang="en-US" altLang="ja-JP" sz="1102" dirty="0">
                <a:solidFill>
                  <a:srgbClr val="000000"/>
                </a:solidFill>
                <a:latin typeface="+mn-ea"/>
                <a:ea typeface="+mn-ea"/>
              </a:rPr>
              <a:t>iPad</a:t>
            </a:r>
            <a:r>
              <a:rPr lang="ja-JP" altLang="en-US" sz="1102">
                <a:solidFill>
                  <a:srgbClr val="000000"/>
                </a:solidFill>
                <a:latin typeface="+mn-ea"/>
                <a:ea typeface="+mn-ea"/>
              </a:rPr>
              <a:t>アプリ。</a:t>
            </a:r>
            <a:endParaRPr lang="en-US" altLang="ja-JP" sz="1102" dirty="0">
              <a:solidFill>
                <a:srgbClr val="000000"/>
              </a:solidFill>
              <a:latin typeface="+mn-ea"/>
              <a:ea typeface="+mn-ea"/>
            </a:endParaRPr>
          </a:p>
          <a:p>
            <a:pPr eaLnBrk="1" hangingPunct="1"/>
            <a:r>
              <a:rPr lang="ja-JP" altLang="en-US" sz="1102">
                <a:solidFill>
                  <a:srgbClr val="000000"/>
                </a:solidFill>
                <a:latin typeface="+mn-ea"/>
                <a:ea typeface="+mn-ea"/>
              </a:rPr>
              <a:t>カメラ付の</a:t>
            </a:r>
            <a:r>
              <a:rPr lang="en-US" altLang="ja-JP" sz="1102" dirty="0">
                <a:solidFill>
                  <a:srgbClr val="000000"/>
                </a:solidFill>
                <a:latin typeface="+mn-ea"/>
                <a:ea typeface="+mn-ea"/>
              </a:rPr>
              <a:t>iPad</a:t>
            </a:r>
            <a:r>
              <a:rPr lang="ja-JP" altLang="en-US" sz="1102">
                <a:solidFill>
                  <a:srgbClr val="000000"/>
                </a:solidFill>
                <a:latin typeface="+mn-ea"/>
                <a:ea typeface="+mn-ea"/>
              </a:rPr>
              <a:t>で動作します。</a:t>
            </a:r>
            <a:endParaRPr lang="en-US" altLang="ja-JP" sz="1102" dirty="0">
              <a:solidFill>
                <a:srgbClr val="000000"/>
              </a:solidFill>
              <a:latin typeface="+mn-ea"/>
              <a:ea typeface="+mn-ea"/>
            </a:endParaRPr>
          </a:p>
          <a:p>
            <a:pPr eaLnBrk="1" hangingPunct="1"/>
            <a:r>
              <a:rPr lang="en-US" altLang="ja-JP" sz="1102" dirty="0">
                <a:solidFill>
                  <a:srgbClr val="000000"/>
                </a:solidFill>
                <a:latin typeface="+mn-ea"/>
                <a:ea typeface="+mn-ea"/>
              </a:rPr>
              <a:t>  </a:t>
            </a:r>
            <a:r>
              <a:rPr lang="ja-JP" altLang="en-US" sz="1102">
                <a:solidFill>
                  <a:srgbClr val="000000"/>
                </a:solidFill>
                <a:latin typeface="+mn-ea"/>
                <a:ea typeface="+mn-ea"/>
              </a:rPr>
              <a:t>　</a:t>
            </a:r>
            <a:r>
              <a:rPr lang="en-US" altLang="ja-JP" sz="1102" dirty="0">
                <a:solidFill>
                  <a:srgbClr val="000000"/>
                </a:solidFill>
                <a:latin typeface="+mn-ea"/>
                <a:ea typeface="+mn-ea"/>
              </a:rPr>
              <a:t>※windows</a:t>
            </a:r>
            <a:r>
              <a:rPr lang="ja-JP" altLang="en-US" sz="1102">
                <a:solidFill>
                  <a:srgbClr val="000000"/>
                </a:solidFill>
                <a:latin typeface="+mn-ea"/>
                <a:ea typeface="+mn-ea"/>
              </a:rPr>
              <a:t>用・</a:t>
            </a:r>
            <a:r>
              <a:rPr lang="en-US" altLang="ja-JP" sz="1102" dirty="0">
                <a:solidFill>
                  <a:srgbClr val="000000"/>
                </a:solidFill>
                <a:latin typeface="+mn-ea"/>
                <a:ea typeface="+mn-ea"/>
              </a:rPr>
              <a:t>Mac</a:t>
            </a:r>
            <a:r>
              <a:rPr lang="ja-JP" altLang="en-US" sz="1102">
                <a:solidFill>
                  <a:srgbClr val="000000"/>
                </a:solidFill>
                <a:latin typeface="+mn-ea"/>
                <a:ea typeface="+mn-ea"/>
              </a:rPr>
              <a:t>用のアプリもあります。</a:t>
            </a:r>
            <a:endParaRPr lang="en-US" altLang="ja-JP" sz="1102" dirty="0">
              <a:solidFill>
                <a:srgbClr val="000000"/>
              </a:solidFill>
              <a:latin typeface="+mn-ea"/>
              <a:ea typeface="+mn-ea"/>
            </a:endParaRPr>
          </a:p>
          <a:p>
            <a:pPr eaLnBrk="1" hangingPunct="1"/>
            <a:r>
              <a:rPr lang="ja-JP" altLang="en-US" sz="1102">
                <a:solidFill>
                  <a:srgbClr val="000000"/>
                </a:solidFill>
                <a:latin typeface="+mn-ea"/>
                <a:ea typeface="+mn-ea"/>
              </a:rPr>
              <a:t>　　　</a:t>
            </a:r>
            <a:r>
              <a:rPr lang="en-US" altLang="ja-JP" sz="1102" dirty="0">
                <a:solidFill>
                  <a:srgbClr val="000000"/>
                </a:solidFill>
                <a:latin typeface="+mn-ea"/>
                <a:ea typeface="+mn-ea"/>
              </a:rPr>
              <a:t>WEB</a:t>
            </a:r>
            <a:r>
              <a:rPr lang="ja-JP" altLang="en-US" sz="1102">
                <a:solidFill>
                  <a:srgbClr val="000000"/>
                </a:solidFill>
                <a:latin typeface="+mn-ea"/>
                <a:ea typeface="+mn-ea"/>
              </a:rPr>
              <a:t>カメラなどをパソコンに接続して使用することができます。 </a:t>
            </a:r>
          </a:p>
        </p:txBody>
      </p:sp>
      <p:pic>
        <p:nvPicPr>
          <p:cNvPr id="19" name="図 24" descr="スクリーンショット 2015-02-18 3.05.40.png">
            <a:extLst>
              <a:ext uri="{FF2B5EF4-FFF2-40B4-BE49-F238E27FC236}">
                <a16:creationId xmlns:a16="http://schemas.microsoft.com/office/drawing/2014/main" id="{D73EABE9-3202-1A40-9396-FD9336928F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35" y="2838884"/>
            <a:ext cx="1343942" cy="128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25">
            <a:extLst>
              <a:ext uri="{FF2B5EF4-FFF2-40B4-BE49-F238E27FC236}">
                <a16:creationId xmlns:a16="http://schemas.microsoft.com/office/drawing/2014/main" id="{F05FC9C7-779E-D14B-92C3-C905321D5805}"/>
              </a:ext>
            </a:extLst>
          </p:cNvPr>
          <p:cNvSpPr txBox="1">
            <a:spLocks noChangeArrowheads="1"/>
          </p:cNvSpPr>
          <p:nvPr/>
        </p:nvSpPr>
        <p:spPr bwMode="auto">
          <a:xfrm>
            <a:off x="1581378" y="2992877"/>
            <a:ext cx="4535805"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ja-JP" sz="1543" b="1" u="sng">
                <a:solidFill>
                  <a:srgbClr val="000000"/>
                </a:solidFill>
                <a:latin typeface="+mn-ea"/>
                <a:ea typeface="+mn-ea"/>
              </a:rPr>
              <a:t>GIF</a:t>
            </a:r>
            <a:r>
              <a:rPr lang="ja-JP" altLang="en-US" sz="1543" b="1" u="sng">
                <a:solidFill>
                  <a:srgbClr val="000000"/>
                </a:solidFill>
                <a:latin typeface="+mn-ea"/>
                <a:ea typeface="+mn-ea"/>
              </a:rPr>
              <a:t>　</a:t>
            </a:r>
            <a:r>
              <a:rPr lang="en-US" altLang="ja-JP" sz="1543" b="1" u="sng">
                <a:solidFill>
                  <a:srgbClr val="000000"/>
                </a:solidFill>
                <a:latin typeface="+mn-ea"/>
                <a:ea typeface="+mn-ea"/>
              </a:rPr>
              <a:t>maker</a:t>
            </a:r>
            <a:endParaRPr lang="ja-JP" altLang="en-US" sz="1543" b="1" u="sng">
              <a:solidFill>
                <a:srgbClr val="000000"/>
              </a:solidFill>
              <a:latin typeface="+mn-ea"/>
              <a:ea typeface="+mn-ea"/>
            </a:endParaRPr>
          </a:p>
        </p:txBody>
      </p:sp>
      <p:sp>
        <p:nvSpPr>
          <p:cNvPr id="21" name="テキスト ボックス 26">
            <a:extLst>
              <a:ext uri="{FF2B5EF4-FFF2-40B4-BE49-F238E27FC236}">
                <a16:creationId xmlns:a16="http://schemas.microsoft.com/office/drawing/2014/main" id="{4420E7D3-68AA-BA49-A0CF-AD496AD0EFC6}"/>
              </a:ext>
            </a:extLst>
          </p:cNvPr>
          <p:cNvSpPr txBox="1">
            <a:spLocks noChangeArrowheads="1"/>
          </p:cNvSpPr>
          <p:nvPr/>
        </p:nvSpPr>
        <p:spPr bwMode="auto">
          <a:xfrm>
            <a:off x="1665374" y="3300865"/>
            <a:ext cx="3951723" cy="43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ja-JP" sz="1102" dirty="0" err="1">
                <a:solidFill>
                  <a:srgbClr val="000000"/>
                </a:solidFill>
                <a:latin typeface="+mn-ea"/>
                <a:ea typeface="+mn-ea"/>
              </a:rPr>
              <a:t>Ihpone</a:t>
            </a:r>
            <a:r>
              <a:rPr lang="ja-JP" altLang="en-US" sz="1102">
                <a:solidFill>
                  <a:srgbClr val="000000"/>
                </a:solidFill>
                <a:latin typeface="+mn-ea"/>
                <a:ea typeface="+mn-ea"/>
              </a:rPr>
              <a:t>または</a:t>
            </a:r>
            <a:r>
              <a:rPr lang="en-US" altLang="ja-JP" sz="1102" dirty="0">
                <a:solidFill>
                  <a:srgbClr val="000000"/>
                </a:solidFill>
                <a:latin typeface="+mn-ea"/>
                <a:ea typeface="+mn-ea"/>
              </a:rPr>
              <a:t>iPad</a:t>
            </a:r>
            <a:r>
              <a:rPr lang="ja-JP" altLang="en-US" sz="1102">
                <a:solidFill>
                  <a:srgbClr val="000000"/>
                </a:solidFill>
                <a:latin typeface="+mn-ea"/>
                <a:ea typeface="+mn-ea"/>
              </a:rPr>
              <a:t>のカメラを利用し、</a:t>
            </a:r>
            <a:endParaRPr lang="en-US" altLang="ja-JP" sz="1102" dirty="0">
              <a:solidFill>
                <a:srgbClr val="000000"/>
              </a:solidFill>
              <a:latin typeface="+mn-ea"/>
              <a:ea typeface="+mn-ea"/>
            </a:endParaRPr>
          </a:p>
          <a:p>
            <a:pPr eaLnBrk="1" hangingPunct="1"/>
            <a:r>
              <a:rPr lang="en-US" altLang="ja-JP" sz="1102" dirty="0">
                <a:solidFill>
                  <a:srgbClr val="000000"/>
                </a:solidFill>
                <a:latin typeface="+mn-ea"/>
                <a:ea typeface="+mn-ea"/>
              </a:rPr>
              <a:t>GIF</a:t>
            </a:r>
            <a:r>
              <a:rPr lang="ja-JP" altLang="en-US" sz="1102">
                <a:solidFill>
                  <a:srgbClr val="000000"/>
                </a:solidFill>
                <a:latin typeface="+mn-ea"/>
                <a:ea typeface="+mn-ea"/>
              </a:rPr>
              <a:t>アニメ（繰り返し動くアニメ）を作ることができます。</a:t>
            </a:r>
          </a:p>
        </p:txBody>
      </p:sp>
      <p:sp>
        <p:nvSpPr>
          <p:cNvPr id="22" name="テキスト ボックス 30">
            <a:extLst>
              <a:ext uri="{FF2B5EF4-FFF2-40B4-BE49-F238E27FC236}">
                <a16:creationId xmlns:a16="http://schemas.microsoft.com/office/drawing/2014/main" id="{C2D29802-7D32-984F-8A48-7ED696E89DCD}"/>
              </a:ext>
            </a:extLst>
          </p:cNvPr>
          <p:cNvSpPr txBox="1">
            <a:spLocks noChangeArrowheads="1"/>
          </p:cNvSpPr>
          <p:nvPr/>
        </p:nvSpPr>
        <p:spPr bwMode="auto">
          <a:xfrm>
            <a:off x="87313" y="931012"/>
            <a:ext cx="6647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sz="1200">
                <a:solidFill>
                  <a:srgbClr val="000000"/>
                </a:solidFill>
                <a:latin typeface="+mn-ea"/>
                <a:ea typeface="+mn-ea"/>
              </a:rPr>
              <a:t>タブレット端末やスマートフォン端末があれば、学校内でアニメ映像にすることができます。</a:t>
            </a:r>
          </a:p>
        </p:txBody>
      </p:sp>
      <p:sp>
        <p:nvSpPr>
          <p:cNvPr id="27" name="テキスト ボックス 19">
            <a:extLst>
              <a:ext uri="{FF2B5EF4-FFF2-40B4-BE49-F238E27FC236}">
                <a16:creationId xmlns:a16="http://schemas.microsoft.com/office/drawing/2014/main" id="{3874712A-7A45-E74D-980B-62D0A5174ED9}"/>
              </a:ext>
            </a:extLst>
          </p:cNvPr>
          <p:cNvSpPr txBox="1">
            <a:spLocks noChangeArrowheads="1"/>
          </p:cNvSpPr>
          <p:nvPr/>
        </p:nvSpPr>
        <p:spPr bwMode="auto">
          <a:xfrm>
            <a:off x="1749371" y="4283671"/>
            <a:ext cx="4535805"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sz="1543" b="1" u="sng">
                <a:solidFill>
                  <a:srgbClr val="000000"/>
                </a:solidFill>
                <a:latin typeface="+mn-ea"/>
                <a:ea typeface="+mn-ea"/>
              </a:rPr>
              <a:t>ストップモーションスタジオ</a:t>
            </a:r>
          </a:p>
        </p:txBody>
      </p:sp>
      <p:pic>
        <p:nvPicPr>
          <p:cNvPr id="28" name="図 27">
            <a:extLst>
              <a:ext uri="{FF2B5EF4-FFF2-40B4-BE49-F238E27FC236}">
                <a16:creationId xmlns:a16="http://schemas.microsoft.com/office/drawing/2014/main" id="{EABD421B-D359-9E47-A169-17CD4DF91E63}"/>
              </a:ext>
            </a:extLst>
          </p:cNvPr>
          <p:cNvPicPr>
            <a:picLocks noChangeAspect="1"/>
          </p:cNvPicPr>
          <p:nvPr/>
        </p:nvPicPr>
        <p:blipFill>
          <a:blip r:embed="rId4"/>
          <a:stretch>
            <a:fillRect/>
          </a:stretch>
        </p:blipFill>
        <p:spPr>
          <a:xfrm>
            <a:off x="395374" y="4391066"/>
            <a:ext cx="1123665" cy="1123665"/>
          </a:xfrm>
          <a:prstGeom prst="rect">
            <a:avLst/>
          </a:prstGeom>
        </p:spPr>
      </p:pic>
      <p:sp>
        <p:nvSpPr>
          <p:cNvPr id="30" name="テキスト ボックス 29">
            <a:extLst>
              <a:ext uri="{FF2B5EF4-FFF2-40B4-BE49-F238E27FC236}">
                <a16:creationId xmlns:a16="http://schemas.microsoft.com/office/drawing/2014/main" id="{1E7A9D61-C379-2C4E-83C7-67FFFF779C04}"/>
              </a:ext>
            </a:extLst>
          </p:cNvPr>
          <p:cNvSpPr txBox="1">
            <a:spLocks noChangeArrowheads="1"/>
          </p:cNvSpPr>
          <p:nvPr/>
        </p:nvSpPr>
        <p:spPr bwMode="auto">
          <a:xfrm>
            <a:off x="1873418" y="4597466"/>
            <a:ext cx="3288080" cy="60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sz="1102">
                <a:solidFill>
                  <a:srgbClr val="000000"/>
                </a:solidFill>
                <a:latin typeface="+mn-ea"/>
                <a:ea typeface="+mn-ea"/>
              </a:rPr>
              <a:t>スマートホンを利用し、</a:t>
            </a:r>
            <a:endParaRPr lang="en-US" altLang="ja-JP" sz="1102" dirty="0">
              <a:solidFill>
                <a:srgbClr val="000000"/>
              </a:solidFill>
              <a:latin typeface="+mn-ea"/>
              <a:ea typeface="+mn-ea"/>
            </a:endParaRPr>
          </a:p>
          <a:p>
            <a:pPr eaLnBrk="1" hangingPunct="1"/>
            <a:r>
              <a:rPr lang="ja-JP" altLang="en-US" sz="1102">
                <a:solidFill>
                  <a:srgbClr val="000000"/>
                </a:solidFill>
                <a:latin typeface="+mn-ea"/>
                <a:ea typeface="+mn-ea"/>
              </a:rPr>
              <a:t>ストップモーションアニメ（コマ撮りアニメ）を</a:t>
            </a:r>
            <a:endParaRPr lang="en-US" altLang="ja-JP" sz="1102" dirty="0">
              <a:solidFill>
                <a:srgbClr val="000000"/>
              </a:solidFill>
              <a:latin typeface="+mn-ea"/>
              <a:ea typeface="+mn-ea"/>
            </a:endParaRPr>
          </a:p>
          <a:p>
            <a:pPr eaLnBrk="1" hangingPunct="1"/>
            <a:r>
              <a:rPr lang="ja-JP" altLang="en-US" sz="1102">
                <a:solidFill>
                  <a:srgbClr val="000000"/>
                </a:solidFill>
                <a:latin typeface="+mn-ea"/>
                <a:ea typeface="+mn-ea"/>
              </a:rPr>
              <a:t>作ることができます。</a:t>
            </a:r>
            <a:endParaRPr lang="en-US" altLang="ja-JP" sz="1102" dirty="0">
              <a:solidFill>
                <a:srgbClr val="000000"/>
              </a:solidFill>
              <a:latin typeface="+mn-ea"/>
              <a:ea typeface="+mn-ea"/>
            </a:endParaRPr>
          </a:p>
        </p:txBody>
      </p:sp>
    </p:spTree>
    <p:extLst>
      <p:ext uri="{BB962C8B-B14F-4D97-AF65-F5344CB8AC3E}">
        <p14:creationId xmlns:p14="http://schemas.microsoft.com/office/powerpoint/2010/main" val="178840421"/>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1704</Words>
  <Application>Microsoft Office PowerPoint</Application>
  <PresentationFormat>A4 210 x 297 mm</PresentationFormat>
  <Paragraphs>241</Paragraphs>
  <Slides>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HG創英角ｺﾞｼｯｸUB</vt:lpstr>
      <vt:lpstr>Hiragino Kaku Gothic StdN W8</vt:lpstr>
      <vt:lpstr>ＭＳ Ｐゴシック</vt:lpstr>
      <vt:lpstr>ヒラギノ角ゴ StdN W8</vt:lpstr>
      <vt:lpstr>Yu Gothic</vt:lpstr>
      <vt:lpstr>Yu Gothic</vt:lpstr>
      <vt:lpstr>游ゴシック Light</vt:lpstr>
      <vt:lpstr>Arial</vt:lpstr>
      <vt:lpstr>Calibri</vt:lpstr>
      <vt:lpstr>Calibri Light</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高村　多恵</cp:lastModifiedBy>
  <cp:revision>4</cp:revision>
  <cp:lastPrinted>2020-02-20T02:58:27Z</cp:lastPrinted>
  <dcterms:modified xsi:type="dcterms:W3CDTF">2020-03-16T00:42:18Z</dcterms:modified>
</cp:coreProperties>
</file>